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9" r:id="rId3"/>
    <p:sldId id="592" r:id="rId4"/>
    <p:sldId id="262" r:id="rId5"/>
    <p:sldId id="390" r:id="rId6"/>
    <p:sldId id="389" r:id="rId7"/>
    <p:sldId id="392" r:id="rId8"/>
    <p:sldId id="287" r:id="rId9"/>
    <p:sldId id="386" r:id="rId10"/>
    <p:sldId id="394" r:id="rId11"/>
    <p:sldId id="416" r:id="rId12"/>
    <p:sldId id="438" r:id="rId13"/>
    <p:sldId id="586" r:id="rId14"/>
    <p:sldId id="429" r:id="rId15"/>
    <p:sldId id="277" r:id="rId16"/>
    <p:sldId id="282" r:id="rId17"/>
    <p:sldId id="595" r:id="rId18"/>
    <p:sldId id="463" r:id="rId19"/>
    <p:sldId id="467" r:id="rId20"/>
    <p:sldId id="471" r:id="rId21"/>
    <p:sldId id="580" r:id="rId22"/>
    <p:sldId id="483" r:id="rId23"/>
    <p:sldId id="581" r:id="rId24"/>
    <p:sldId id="488" r:id="rId25"/>
    <p:sldId id="616" r:id="rId26"/>
    <p:sldId id="530" r:id="rId27"/>
    <p:sldId id="615" r:id="rId28"/>
    <p:sldId id="613" r:id="rId29"/>
    <p:sldId id="534" r:id="rId30"/>
    <p:sldId id="607" r:id="rId31"/>
    <p:sldId id="558" r:id="rId32"/>
    <p:sldId id="377" r:id="rId33"/>
    <p:sldId id="601" r:id="rId3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6"/>
    </p:embeddedFon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Arial Rounded MT Bold" panose="020F0704030504030204" pitchFamily="34" charset="0"/>
      <p:regular r:id="rId41"/>
    </p:embeddedFont>
    <p:embeddedFont>
      <p:font typeface="Arial Unicode MS" panose="020B0604020202020204" charset="0"/>
      <p:regular r:id="rId42"/>
    </p:embeddedFont>
    <p:embeddedFont>
      <p:font typeface="Bahnschrift" panose="020B0502040204020203" pitchFamily="34" charset="0"/>
      <p:regular r:id="rId43"/>
      <p:bold r:id="rId44"/>
    </p:embeddedFont>
    <p:embeddedFont>
      <p:font typeface="Book Antiqua" panose="02040602050305030304" pitchFamily="18" charset="0"/>
      <p:regular r:id="rId45"/>
      <p:bold r:id="rId46"/>
      <p:italic r:id="rId47"/>
      <p:boldItalic r:id="rId48"/>
    </p:embeddedFont>
    <p:embeddedFont>
      <p:font typeface="Bookman Old Style" panose="02050604050505020204" pitchFamily="18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mbria" panose="02040503050406030204" pitchFamily="18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Century" panose="02040604050505020304" pitchFamily="18" charset="0"/>
      <p:regular r:id="rId62"/>
    </p:embeddedFont>
    <p:embeddedFont>
      <p:font typeface="Century Schoolbook" panose="02040604050505020304" pitchFamily="18" charset="0"/>
      <p:regular r:id="rId63"/>
      <p:bold r:id="rId64"/>
      <p:italic r:id="rId65"/>
      <p:boldItalic r:id="rId66"/>
    </p:embeddedFont>
    <p:embeddedFont>
      <p:font typeface="Comic Sans MS" panose="030F0702030302020204" pitchFamily="66" charset="0"/>
      <p:regular r:id="rId67"/>
      <p:bold r:id="rId68"/>
      <p:italic r:id="rId69"/>
      <p:bold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Copperplate Gothic Bold" panose="020E0705020206020404" pitchFamily="34" charset="0"/>
      <p:regular r:id="rId75"/>
    </p:embeddedFont>
    <p:embeddedFont>
      <p:font typeface="Franklin Gothic Heavy" panose="020B0903020102020204" pitchFamily="34" charset="0"/>
      <p:regular r:id="rId76"/>
      <p:italic r:id="rId77"/>
    </p:embeddedFont>
    <p:embeddedFont>
      <p:font typeface="Lato" panose="020B0604020202020204" charset="0"/>
      <p:regular r:id="rId78"/>
      <p:bold r:id="rId79"/>
      <p:italic r:id="rId80"/>
      <p:boldItalic r:id="rId81"/>
    </p:embeddedFont>
    <p:embeddedFont>
      <p:font typeface="Lucida Handwriting" panose="03010101010101010101" pitchFamily="66" charset="0"/>
      <p:regular r:id="rId82"/>
    </p:embeddedFont>
    <p:embeddedFont>
      <p:font typeface="Lucida Sans" panose="020B0602030504020204" pitchFamily="34" charset="0"/>
      <p:regular r:id="rId83"/>
      <p:bold r:id="rId84"/>
      <p:italic r:id="rId85"/>
      <p:boldItalic r:id="rId86"/>
    </p:embeddedFont>
    <p:embeddedFont>
      <p:font typeface="Raleway" panose="020B0604020202020204" charset="0"/>
      <p:regular r:id="rId87"/>
      <p:bold r:id="rId88"/>
      <p:italic r:id="rId89"/>
      <p:boldItalic r:id="rId90"/>
    </p:embeddedFont>
    <p:embeddedFont>
      <p:font typeface="Segoe UI" panose="020B0502040204020203" pitchFamily="34" charset="0"/>
      <p:regular r:id="rId91"/>
      <p:bold r:id="rId92"/>
      <p:italic r:id="rId93"/>
      <p:boldItalic r:id="rId94"/>
    </p:embeddedFont>
    <p:embeddedFont>
      <p:font typeface="Segoe UI Black" panose="020B0A02040204020203" pitchFamily="34" charset="0"/>
      <p:bold r:id="rId95"/>
      <p:boldItalic r:id="rId96"/>
    </p:embeddedFont>
    <p:embeddedFont>
      <p:font typeface="Segoe UI Emoji" panose="020B0502040204020203" pitchFamily="34" charset="0"/>
      <p:regular r:id="rId97"/>
    </p:embeddedFont>
    <p:embeddedFont>
      <p:font typeface="Segoe UI Semibold" panose="020B0702040204020203" pitchFamily="34" charset="0"/>
      <p:bold r:id="rId98"/>
      <p:boldItalic r:id="rId99"/>
    </p:embeddedFont>
    <p:embeddedFont>
      <p:font typeface="Segoe UI Semilight" panose="020B0402040204020203" pitchFamily="34" charset="0"/>
      <p:regular r:id="rId100"/>
      <p:italic r:id="rId101"/>
    </p:embeddedFont>
    <p:embeddedFont>
      <p:font typeface="Trebuchet MS" panose="020B0603020202020204" pitchFamily="3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etanjali Hota" initials="GH" lastIdx="2" clrIdx="0">
    <p:extLst>
      <p:ext uri="{19B8F6BF-5375-455C-9EA6-DF929625EA0E}">
        <p15:presenceInfo xmlns:p15="http://schemas.microsoft.com/office/powerpoint/2012/main" userId="S::GeetanjaliComputer@davpkt.org.in::174d8d42-aa38-4eaf-9708-520c0fc012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48A06B-AF6A-467E-B764-A038C726DE2E}">
  <a:tblStyle styleId="{B248A06B-AF6A-467E-B764-A038C726DE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77278" autoAdjust="0"/>
  </p:normalViewPr>
  <p:slideViewPr>
    <p:cSldViewPr snapToGrid="0">
      <p:cViewPr varScale="1">
        <p:scale>
          <a:sx n="106" d="100"/>
          <a:sy n="106" d="100"/>
        </p:scale>
        <p:origin x="77" y="21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font" Target="fonts/font33.fntdata"/><Relationship Id="rId84" Type="http://schemas.openxmlformats.org/officeDocument/2006/relationships/font" Target="fonts/font49.fntdata"/><Relationship Id="rId89" Type="http://schemas.openxmlformats.org/officeDocument/2006/relationships/font" Target="fonts/font54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74" Type="http://schemas.openxmlformats.org/officeDocument/2006/relationships/font" Target="fonts/font39.fntdata"/><Relationship Id="rId79" Type="http://schemas.openxmlformats.org/officeDocument/2006/relationships/font" Target="fonts/font44.fntdata"/><Relationship Id="rId102" Type="http://schemas.openxmlformats.org/officeDocument/2006/relationships/font" Target="fonts/font67.fntdata"/><Relationship Id="rId5" Type="http://schemas.openxmlformats.org/officeDocument/2006/relationships/slide" Target="slides/slide4.xml"/><Relationship Id="rId90" Type="http://schemas.openxmlformats.org/officeDocument/2006/relationships/font" Target="fonts/font55.fntdata"/><Relationship Id="rId95" Type="http://schemas.openxmlformats.org/officeDocument/2006/relationships/font" Target="fonts/font6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64" Type="http://schemas.openxmlformats.org/officeDocument/2006/relationships/font" Target="fonts/font29.fntdata"/><Relationship Id="rId69" Type="http://schemas.openxmlformats.org/officeDocument/2006/relationships/font" Target="fonts/font34.fntdata"/><Relationship Id="rId80" Type="http://schemas.openxmlformats.org/officeDocument/2006/relationships/font" Target="fonts/font45.fntdata"/><Relationship Id="rId85" Type="http://schemas.openxmlformats.org/officeDocument/2006/relationships/font" Target="fonts/font5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59" Type="http://schemas.openxmlformats.org/officeDocument/2006/relationships/font" Target="fonts/font24.fntdata"/><Relationship Id="rId103" Type="http://schemas.openxmlformats.org/officeDocument/2006/relationships/font" Target="fonts/font68.fntdata"/><Relationship Id="rId108" Type="http://schemas.openxmlformats.org/officeDocument/2006/relationships/viewProps" Target="viewProps.xml"/><Relationship Id="rId54" Type="http://schemas.openxmlformats.org/officeDocument/2006/relationships/font" Target="fonts/font19.fntdata"/><Relationship Id="rId70" Type="http://schemas.openxmlformats.org/officeDocument/2006/relationships/font" Target="fonts/font35.fntdata"/><Relationship Id="rId75" Type="http://schemas.openxmlformats.org/officeDocument/2006/relationships/font" Target="fonts/font40.fntdata"/><Relationship Id="rId91" Type="http://schemas.openxmlformats.org/officeDocument/2006/relationships/font" Target="fonts/font56.fntdata"/><Relationship Id="rId96" Type="http://schemas.openxmlformats.org/officeDocument/2006/relationships/font" Target="fonts/font6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73" Type="http://schemas.openxmlformats.org/officeDocument/2006/relationships/font" Target="fonts/font38.fntdata"/><Relationship Id="rId78" Type="http://schemas.openxmlformats.org/officeDocument/2006/relationships/font" Target="fonts/font43.fntdata"/><Relationship Id="rId81" Type="http://schemas.openxmlformats.org/officeDocument/2006/relationships/font" Target="fonts/font46.fntdata"/><Relationship Id="rId86" Type="http://schemas.openxmlformats.org/officeDocument/2006/relationships/font" Target="fonts/font51.fntdata"/><Relationship Id="rId94" Type="http://schemas.openxmlformats.org/officeDocument/2006/relationships/font" Target="fonts/font59.fntdata"/><Relationship Id="rId99" Type="http://schemas.openxmlformats.org/officeDocument/2006/relationships/font" Target="fonts/font64.fntdata"/><Relationship Id="rId101" Type="http://schemas.openxmlformats.org/officeDocument/2006/relationships/font" Target="fonts/font6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6" Type="http://schemas.openxmlformats.org/officeDocument/2006/relationships/font" Target="fonts/font41.fntdata"/><Relationship Id="rId97" Type="http://schemas.openxmlformats.org/officeDocument/2006/relationships/font" Target="fonts/font62.fntdata"/><Relationship Id="rId104" Type="http://schemas.openxmlformats.org/officeDocument/2006/relationships/font" Target="fonts/font69.fntdata"/><Relationship Id="rId7" Type="http://schemas.openxmlformats.org/officeDocument/2006/relationships/slide" Target="slides/slide6.xml"/><Relationship Id="rId71" Type="http://schemas.openxmlformats.org/officeDocument/2006/relationships/font" Target="fonts/font36.fntdata"/><Relationship Id="rId92" Type="http://schemas.openxmlformats.org/officeDocument/2006/relationships/font" Target="fonts/font5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66" Type="http://schemas.openxmlformats.org/officeDocument/2006/relationships/font" Target="fonts/font31.fntdata"/><Relationship Id="rId87" Type="http://schemas.openxmlformats.org/officeDocument/2006/relationships/font" Target="fonts/font52.fntdata"/><Relationship Id="rId110" Type="http://schemas.openxmlformats.org/officeDocument/2006/relationships/tableStyles" Target="tableStyles.xml"/><Relationship Id="rId61" Type="http://schemas.openxmlformats.org/officeDocument/2006/relationships/font" Target="fonts/font26.fntdata"/><Relationship Id="rId82" Type="http://schemas.openxmlformats.org/officeDocument/2006/relationships/font" Target="fonts/font4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56" Type="http://schemas.openxmlformats.org/officeDocument/2006/relationships/font" Target="fonts/font21.fntdata"/><Relationship Id="rId77" Type="http://schemas.openxmlformats.org/officeDocument/2006/relationships/font" Target="fonts/font42.fntdata"/><Relationship Id="rId100" Type="http://schemas.openxmlformats.org/officeDocument/2006/relationships/font" Target="fonts/font65.fntdata"/><Relationship Id="rId105" Type="http://schemas.openxmlformats.org/officeDocument/2006/relationships/font" Target="fonts/font70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72" Type="http://schemas.openxmlformats.org/officeDocument/2006/relationships/font" Target="fonts/font37.fntdata"/><Relationship Id="rId93" Type="http://schemas.openxmlformats.org/officeDocument/2006/relationships/font" Target="fonts/font58.fntdata"/><Relationship Id="rId98" Type="http://schemas.openxmlformats.org/officeDocument/2006/relationships/font" Target="fonts/font6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font" Target="fonts/font11.fntdata"/><Relationship Id="rId67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62" Type="http://schemas.openxmlformats.org/officeDocument/2006/relationships/font" Target="fonts/font27.fntdata"/><Relationship Id="rId83" Type="http://schemas.openxmlformats.org/officeDocument/2006/relationships/font" Target="fonts/font48.fntdata"/><Relationship Id="rId88" Type="http://schemas.openxmlformats.org/officeDocument/2006/relationships/font" Target="fonts/font53.fntdata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csv.doc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B88374-742A-4DD2-BE2B-CAD31324330D}" type="doc">
      <dgm:prSet loTypeId="urn:microsoft.com/office/officeart/2005/8/layout/cycle2" loCatId="cycle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99FDDD0-CFB4-41A9-B3A3-9D8F51809D71}">
      <dgm:prSet/>
      <dgm:spPr>
        <a:solidFill>
          <a:srgbClr val="C0000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Naming File</a:t>
          </a:r>
        </a:p>
      </dgm:t>
    </dgm:pt>
    <dgm:pt modelId="{DEF37D83-1728-4429-8BC2-C819668838DF}" type="parTrans" cxnId="{927BB8F8-F76A-4F46-A772-A42A0DC44EAD}">
      <dgm:prSet/>
      <dgm:spPr/>
      <dgm:t>
        <a:bodyPr/>
        <a:lstStyle/>
        <a:p>
          <a:endParaRPr lang="en-IN"/>
        </a:p>
      </dgm:t>
    </dgm:pt>
    <dgm:pt modelId="{0FFB4E57-964B-4A1D-B363-EEC2CB9F6AA3}" type="sibTrans" cxnId="{927BB8F8-F76A-4F46-A772-A42A0DC44EAD}">
      <dgm:prSet/>
      <dgm:spPr/>
      <dgm:t>
        <a:bodyPr/>
        <a:lstStyle/>
        <a:p>
          <a:endParaRPr lang="en-IN"/>
        </a:p>
      </dgm:t>
    </dgm:pt>
    <dgm:pt modelId="{1A7A0EB3-7AB3-4EB1-9C86-3C05F1A6A217}">
      <dgm:prSet/>
      <dgm:spPr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Opening File</a:t>
          </a:r>
        </a:p>
      </dgm:t>
    </dgm:pt>
    <dgm:pt modelId="{61FD4758-55DA-4FCA-A31A-6BF24695071D}" type="parTrans" cxnId="{0A279EF9-766F-4F2C-BDEE-3E49E359C213}">
      <dgm:prSet/>
      <dgm:spPr/>
      <dgm:t>
        <a:bodyPr/>
        <a:lstStyle/>
        <a:p>
          <a:endParaRPr lang="en-IN"/>
        </a:p>
      </dgm:t>
    </dgm:pt>
    <dgm:pt modelId="{16E9A808-BEB4-4E50-AFDD-61502F1AB1DE}" type="sibTrans" cxnId="{0A279EF9-766F-4F2C-BDEE-3E49E359C213}">
      <dgm:prSet/>
      <dgm:spPr/>
      <dgm:t>
        <a:bodyPr/>
        <a:lstStyle/>
        <a:p>
          <a:endParaRPr lang="en-IN"/>
        </a:p>
      </dgm:t>
    </dgm:pt>
    <dgm:pt modelId="{23F643E4-862B-4148-8265-55AA6CDC9A63}">
      <dgm:prSet/>
      <dgm:spPr>
        <a:solidFill>
          <a:schemeClr val="accent5">
            <a:lumMod val="7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Writing File</a:t>
          </a:r>
        </a:p>
      </dgm:t>
    </dgm:pt>
    <dgm:pt modelId="{9AF43FF6-7F0B-4159-A2DF-0B1035E22518}" type="parTrans" cxnId="{649A39C8-8D26-4992-AC54-E25C8E257AAC}">
      <dgm:prSet/>
      <dgm:spPr/>
      <dgm:t>
        <a:bodyPr/>
        <a:lstStyle/>
        <a:p>
          <a:endParaRPr lang="en-IN"/>
        </a:p>
      </dgm:t>
    </dgm:pt>
    <dgm:pt modelId="{92573F03-2B01-4660-BEF3-CECA5B135046}" type="sibTrans" cxnId="{649A39C8-8D26-4992-AC54-E25C8E257AAC}">
      <dgm:prSet/>
      <dgm:spPr/>
      <dgm:t>
        <a:bodyPr/>
        <a:lstStyle/>
        <a:p>
          <a:endParaRPr lang="en-IN"/>
        </a:p>
      </dgm:t>
    </dgm:pt>
    <dgm:pt modelId="{460312D5-1666-4BA8-9DA7-32200CBDB454}">
      <dgm:prSet/>
      <dgm:spPr>
        <a:solidFill>
          <a:srgbClr val="00B0F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Reading File</a:t>
          </a:r>
        </a:p>
      </dgm:t>
    </dgm:pt>
    <dgm:pt modelId="{00409AB8-8EB4-4A94-855A-32F073E55F94}" type="parTrans" cxnId="{2A7599D2-AB8F-4F47-9A40-676D5C462E26}">
      <dgm:prSet/>
      <dgm:spPr/>
      <dgm:t>
        <a:bodyPr/>
        <a:lstStyle/>
        <a:p>
          <a:endParaRPr lang="en-IN"/>
        </a:p>
      </dgm:t>
    </dgm:pt>
    <dgm:pt modelId="{C163F107-9598-4520-A473-3C5087E037DB}" type="sibTrans" cxnId="{2A7599D2-AB8F-4F47-9A40-676D5C462E26}">
      <dgm:prSet/>
      <dgm:spPr/>
      <dgm:t>
        <a:bodyPr/>
        <a:lstStyle/>
        <a:p>
          <a:endParaRPr lang="en-IN"/>
        </a:p>
      </dgm:t>
    </dgm:pt>
    <dgm:pt modelId="{59D66C11-2A04-44DD-AD02-6DE3F5257B71}">
      <dgm:prSet/>
      <dgm:spPr>
        <a:solidFill>
          <a:srgbClr val="FFC00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Closing </a:t>
          </a:r>
        </a:p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File</a:t>
          </a:r>
        </a:p>
      </dgm:t>
    </dgm:pt>
    <dgm:pt modelId="{97F646AF-F35A-45BB-B6BA-F26503B5950D}" type="parTrans" cxnId="{D5A91BBB-D2CB-43F1-A3CF-65FFC82E7568}">
      <dgm:prSet/>
      <dgm:spPr/>
      <dgm:t>
        <a:bodyPr/>
        <a:lstStyle/>
        <a:p>
          <a:endParaRPr lang="en-IN"/>
        </a:p>
      </dgm:t>
    </dgm:pt>
    <dgm:pt modelId="{BB22CC77-8552-4A21-923D-2C06E8D489AB}" type="sibTrans" cxnId="{D5A91BBB-D2CB-43F1-A3CF-65FFC82E7568}">
      <dgm:prSet/>
      <dgm:spPr/>
      <dgm:t>
        <a:bodyPr/>
        <a:lstStyle/>
        <a:p>
          <a:endParaRPr lang="en-IN"/>
        </a:p>
      </dgm:t>
    </dgm:pt>
    <dgm:pt modelId="{B3871CEA-DC3F-4C4D-A1F8-4AE12E6FBE9F}" type="pres">
      <dgm:prSet presAssocID="{A9B88374-742A-4DD2-BE2B-CAD31324330D}" presName="cycle" presStyleCnt="0">
        <dgm:presLayoutVars>
          <dgm:dir/>
          <dgm:resizeHandles val="exact"/>
        </dgm:presLayoutVars>
      </dgm:prSet>
      <dgm:spPr/>
    </dgm:pt>
    <dgm:pt modelId="{7FCC0465-333A-4697-883A-4AE3744D91B9}" type="pres">
      <dgm:prSet presAssocID="{199FDDD0-CFB4-41A9-B3A3-9D8F51809D71}" presName="node" presStyleLbl="node1" presStyleIdx="0" presStyleCnt="5" custScaleX="172741" custScaleY="140199" custRadScaleRad="106687" custRadScaleInc="8501">
        <dgm:presLayoutVars>
          <dgm:bulletEnabled val="1"/>
        </dgm:presLayoutVars>
      </dgm:prSet>
      <dgm:spPr/>
    </dgm:pt>
    <dgm:pt modelId="{55C1261A-C554-416B-B6F1-29706BBB27FD}" type="pres">
      <dgm:prSet presAssocID="{0FFB4E57-964B-4A1D-B363-EEC2CB9F6AA3}" presName="sibTrans" presStyleLbl="sibTrans2D1" presStyleIdx="0" presStyleCnt="5"/>
      <dgm:spPr/>
    </dgm:pt>
    <dgm:pt modelId="{7587DDFE-44B5-4EED-B7E2-AC872B8C73CB}" type="pres">
      <dgm:prSet presAssocID="{0FFB4E57-964B-4A1D-B363-EEC2CB9F6AA3}" presName="connectorText" presStyleLbl="sibTrans2D1" presStyleIdx="0" presStyleCnt="5"/>
      <dgm:spPr/>
    </dgm:pt>
    <dgm:pt modelId="{E3DDDC35-0AD7-4139-B558-D29ED5A315BF}" type="pres">
      <dgm:prSet presAssocID="{1A7A0EB3-7AB3-4EB1-9C86-3C05F1A6A217}" presName="node" presStyleLbl="node1" presStyleIdx="1" presStyleCnt="5" custScaleX="172741" custScaleY="140199" custRadScaleRad="133131" custRadScaleInc="718">
        <dgm:presLayoutVars>
          <dgm:bulletEnabled val="1"/>
        </dgm:presLayoutVars>
      </dgm:prSet>
      <dgm:spPr/>
    </dgm:pt>
    <dgm:pt modelId="{D1299EEC-EF37-464D-9CB9-596340E7C320}" type="pres">
      <dgm:prSet presAssocID="{16E9A808-BEB4-4E50-AFDD-61502F1AB1DE}" presName="sibTrans" presStyleLbl="sibTrans2D1" presStyleIdx="1" presStyleCnt="5"/>
      <dgm:spPr/>
    </dgm:pt>
    <dgm:pt modelId="{9FF2E440-68D4-4F80-92BB-7896D854523A}" type="pres">
      <dgm:prSet presAssocID="{16E9A808-BEB4-4E50-AFDD-61502F1AB1DE}" presName="connectorText" presStyleLbl="sibTrans2D1" presStyleIdx="1" presStyleCnt="5"/>
      <dgm:spPr/>
    </dgm:pt>
    <dgm:pt modelId="{D917842B-92DB-4D25-94D7-5F603975645F}" type="pres">
      <dgm:prSet presAssocID="{23F643E4-862B-4148-8265-55AA6CDC9A63}" presName="node" presStyleLbl="node1" presStyleIdx="2" presStyleCnt="5" custScaleX="172741" custScaleY="140199" custRadScaleRad="121771" custRadScaleInc="-50418">
        <dgm:presLayoutVars>
          <dgm:bulletEnabled val="1"/>
        </dgm:presLayoutVars>
      </dgm:prSet>
      <dgm:spPr/>
    </dgm:pt>
    <dgm:pt modelId="{B2B3416F-32DF-4886-A478-D846EB88876D}" type="pres">
      <dgm:prSet presAssocID="{92573F03-2B01-4660-BEF3-CECA5B135046}" presName="sibTrans" presStyleLbl="sibTrans2D1" presStyleIdx="2" presStyleCnt="5"/>
      <dgm:spPr/>
    </dgm:pt>
    <dgm:pt modelId="{650B4E98-8E23-4772-888F-DB1585E513E5}" type="pres">
      <dgm:prSet presAssocID="{92573F03-2B01-4660-BEF3-CECA5B135046}" presName="connectorText" presStyleLbl="sibTrans2D1" presStyleIdx="2" presStyleCnt="5"/>
      <dgm:spPr/>
    </dgm:pt>
    <dgm:pt modelId="{2DDBD14B-A3C2-46EF-A52E-CF10741AA962}" type="pres">
      <dgm:prSet presAssocID="{460312D5-1666-4BA8-9DA7-32200CBDB454}" presName="node" presStyleLbl="node1" presStyleIdx="3" presStyleCnt="5" custScaleX="172741" custScaleY="140199" custRadScaleRad="115044" custRadScaleInc="47328">
        <dgm:presLayoutVars>
          <dgm:bulletEnabled val="1"/>
        </dgm:presLayoutVars>
      </dgm:prSet>
      <dgm:spPr/>
    </dgm:pt>
    <dgm:pt modelId="{E510983E-BA19-4BEB-A6D5-4A3B8BE5D442}" type="pres">
      <dgm:prSet presAssocID="{C163F107-9598-4520-A473-3C5087E037DB}" presName="sibTrans" presStyleLbl="sibTrans2D1" presStyleIdx="3" presStyleCnt="5"/>
      <dgm:spPr/>
    </dgm:pt>
    <dgm:pt modelId="{378E6679-01C3-4A48-A59F-F80BE91B2B99}" type="pres">
      <dgm:prSet presAssocID="{C163F107-9598-4520-A473-3C5087E037DB}" presName="connectorText" presStyleLbl="sibTrans2D1" presStyleIdx="3" presStyleCnt="5"/>
      <dgm:spPr/>
    </dgm:pt>
    <dgm:pt modelId="{016F4CB0-540D-4515-9075-AEC6DAF90439}" type="pres">
      <dgm:prSet presAssocID="{59D66C11-2A04-44DD-AD02-6DE3F5257B71}" presName="node" presStyleLbl="node1" presStyleIdx="4" presStyleCnt="5" custScaleX="172741" custScaleY="140199" custRadScaleRad="140148" custRadScaleInc="12630">
        <dgm:presLayoutVars>
          <dgm:bulletEnabled val="1"/>
        </dgm:presLayoutVars>
      </dgm:prSet>
      <dgm:spPr/>
    </dgm:pt>
    <dgm:pt modelId="{5B7C4A62-206E-4A4E-9545-4D6686A41067}" type="pres">
      <dgm:prSet presAssocID="{BB22CC77-8552-4A21-923D-2C06E8D489AB}" presName="sibTrans" presStyleLbl="sibTrans2D1" presStyleIdx="4" presStyleCnt="5"/>
      <dgm:spPr/>
    </dgm:pt>
    <dgm:pt modelId="{21986668-07F6-4EC4-B2D7-B8C5AB4B7AEE}" type="pres">
      <dgm:prSet presAssocID="{BB22CC77-8552-4A21-923D-2C06E8D489AB}" presName="connectorText" presStyleLbl="sibTrans2D1" presStyleIdx="4" presStyleCnt="5"/>
      <dgm:spPr/>
    </dgm:pt>
  </dgm:ptLst>
  <dgm:cxnLst>
    <dgm:cxn modelId="{AD60F909-1DBF-4562-8D8B-BC2A714E33FF}" type="presOf" srcId="{BB22CC77-8552-4A21-923D-2C06E8D489AB}" destId="{5B7C4A62-206E-4A4E-9545-4D6686A41067}" srcOrd="0" destOrd="0" presId="urn:microsoft.com/office/officeart/2005/8/layout/cycle2"/>
    <dgm:cxn modelId="{B3FCF90E-418C-443F-9887-847FF1DCD626}" type="presOf" srcId="{23F643E4-862B-4148-8265-55AA6CDC9A63}" destId="{D917842B-92DB-4D25-94D7-5F603975645F}" srcOrd="0" destOrd="0" presId="urn:microsoft.com/office/officeart/2005/8/layout/cycle2"/>
    <dgm:cxn modelId="{A03AC012-BB0B-4BD5-802A-18FBCE41F23D}" type="presOf" srcId="{59D66C11-2A04-44DD-AD02-6DE3F5257B71}" destId="{016F4CB0-540D-4515-9075-AEC6DAF90439}" srcOrd="0" destOrd="0" presId="urn:microsoft.com/office/officeart/2005/8/layout/cycle2"/>
    <dgm:cxn modelId="{9996D417-B07A-4471-A36C-BF766ED63D61}" type="presOf" srcId="{1A7A0EB3-7AB3-4EB1-9C86-3C05F1A6A217}" destId="{E3DDDC35-0AD7-4139-B558-D29ED5A315BF}" srcOrd="0" destOrd="0" presId="urn:microsoft.com/office/officeart/2005/8/layout/cycle2"/>
    <dgm:cxn modelId="{934CD91F-919F-4FF9-9337-E1C6D3835BC9}" type="presOf" srcId="{92573F03-2B01-4660-BEF3-CECA5B135046}" destId="{B2B3416F-32DF-4886-A478-D846EB88876D}" srcOrd="0" destOrd="0" presId="urn:microsoft.com/office/officeart/2005/8/layout/cycle2"/>
    <dgm:cxn modelId="{01718C2E-6AB6-48A5-B03F-FAA720E7CA1E}" type="presOf" srcId="{0FFB4E57-964B-4A1D-B363-EEC2CB9F6AA3}" destId="{55C1261A-C554-416B-B6F1-29706BBB27FD}" srcOrd="0" destOrd="0" presId="urn:microsoft.com/office/officeart/2005/8/layout/cycle2"/>
    <dgm:cxn modelId="{A51B622F-7BA7-4A01-880C-9D6878A8B4FC}" type="presOf" srcId="{199FDDD0-CFB4-41A9-B3A3-9D8F51809D71}" destId="{7FCC0465-333A-4697-883A-4AE3744D91B9}" srcOrd="0" destOrd="0" presId="urn:microsoft.com/office/officeart/2005/8/layout/cycle2"/>
    <dgm:cxn modelId="{01CABC3D-2BA3-4F27-B64E-63C2090F9C4D}" type="presOf" srcId="{A9B88374-742A-4DD2-BE2B-CAD31324330D}" destId="{B3871CEA-DC3F-4C4D-A1F8-4AE12E6FBE9F}" srcOrd="0" destOrd="0" presId="urn:microsoft.com/office/officeart/2005/8/layout/cycle2"/>
    <dgm:cxn modelId="{D1E53345-4BF9-438B-9A15-49512DB4DFCD}" type="presOf" srcId="{C163F107-9598-4520-A473-3C5087E037DB}" destId="{378E6679-01C3-4A48-A59F-F80BE91B2B99}" srcOrd="1" destOrd="0" presId="urn:microsoft.com/office/officeart/2005/8/layout/cycle2"/>
    <dgm:cxn modelId="{0E5DAD6F-F8A3-4861-975C-AF228EF44201}" type="presOf" srcId="{92573F03-2B01-4660-BEF3-CECA5B135046}" destId="{650B4E98-8E23-4772-888F-DB1585E513E5}" srcOrd="1" destOrd="0" presId="urn:microsoft.com/office/officeart/2005/8/layout/cycle2"/>
    <dgm:cxn modelId="{95FC6478-C94D-49C2-8CA6-BFF21D4A7C91}" type="presOf" srcId="{16E9A808-BEB4-4E50-AFDD-61502F1AB1DE}" destId="{D1299EEC-EF37-464D-9CB9-596340E7C320}" srcOrd="0" destOrd="0" presId="urn:microsoft.com/office/officeart/2005/8/layout/cycle2"/>
    <dgm:cxn modelId="{81ACCE85-B1BE-4EFE-BEE4-C2C274F7EEAE}" type="presOf" srcId="{0FFB4E57-964B-4A1D-B363-EEC2CB9F6AA3}" destId="{7587DDFE-44B5-4EED-B7E2-AC872B8C73CB}" srcOrd="1" destOrd="0" presId="urn:microsoft.com/office/officeart/2005/8/layout/cycle2"/>
    <dgm:cxn modelId="{754AE98D-94AA-4100-9680-5DFD4D1CB874}" type="presOf" srcId="{16E9A808-BEB4-4E50-AFDD-61502F1AB1DE}" destId="{9FF2E440-68D4-4F80-92BB-7896D854523A}" srcOrd="1" destOrd="0" presId="urn:microsoft.com/office/officeart/2005/8/layout/cycle2"/>
    <dgm:cxn modelId="{D5A91BBB-D2CB-43F1-A3CF-65FFC82E7568}" srcId="{A9B88374-742A-4DD2-BE2B-CAD31324330D}" destId="{59D66C11-2A04-44DD-AD02-6DE3F5257B71}" srcOrd="4" destOrd="0" parTransId="{97F646AF-F35A-45BB-B6BA-F26503B5950D}" sibTransId="{BB22CC77-8552-4A21-923D-2C06E8D489AB}"/>
    <dgm:cxn modelId="{649A39C8-8D26-4992-AC54-E25C8E257AAC}" srcId="{A9B88374-742A-4DD2-BE2B-CAD31324330D}" destId="{23F643E4-862B-4148-8265-55AA6CDC9A63}" srcOrd="2" destOrd="0" parTransId="{9AF43FF6-7F0B-4159-A2DF-0B1035E22518}" sibTransId="{92573F03-2B01-4660-BEF3-CECA5B135046}"/>
    <dgm:cxn modelId="{2A7599D2-AB8F-4F47-9A40-676D5C462E26}" srcId="{A9B88374-742A-4DD2-BE2B-CAD31324330D}" destId="{460312D5-1666-4BA8-9DA7-32200CBDB454}" srcOrd="3" destOrd="0" parTransId="{00409AB8-8EB4-4A94-855A-32F073E55F94}" sibTransId="{C163F107-9598-4520-A473-3C5087E037DB}"/>
    <dgm:cxn modelId="{FED385DA-3704-497C-ABF1-169908F90460}" type="presOf" srcId="{460312D5-1666-4BA8-9DA7-32200CBDB454}" destId="{2DDBD14B-A3C2-46EF-A52E-CF10741AA962}" srcOrd="0" destOrd="0" presId="urn:microsoft.com/office/officeart/2005/8/layout/cycle2"/>
    <dgm:cxn modelId="{269129F6-F400-454F-908C-E2E00C0070B8}" type="presOf" srcId="{BB22CC77-8552-4A21-923D-2C06E8D489AB}" destId="{21986668-07F6-4EC4-B2D7-B8C5AB4B7AEE}" srcOrd="1" destOrd="0" presId="urn:microsoft.com/office/officeart/2005/8/layout/cycle2"/>
    <dgm:cxn modelId="{927BB8F8-F76A-4F46-A772-A42A0DC44EAD}" srcId="{A9B88374-742A-4DD2-BE2B-CAD31324330D}" destId="{199FDDD0-CFB4-41A9-B3A3-9D8F51809D71}" srcOrd="0" destOrd="0" parTransId="{DEF37D83-1728-4429-8BC2-C819668838DF}" sibTransId="{0FFB4E57-964B-4A1D-B363-EEC2CB9F6AA3}"/>
    <dgm:cxn modelId="{0A279EF9-766F-4F2C-BDEE-3E49E359C213}" srcId="{A9B88374-742A-4DD2-BE2B-CAD31324330D}" destId="{1A7A0EB3-7AB3-4EB1-9C86-3C05F1A6A217}" srcOrd="1" destOrd="0" parTransId="{61FD4758-55DA-4FCA-A31A-6BF24695071D}" sibTransId="{16E9A808-BEB4-4E50-AFDD-61502F1AB1DE}"/>
    <dgm:cxn modelId="{826118FA-5B70-415B-88C4-354795002B7F}" type="presOf" srcId="{C163F107-9598-4520-A473-3C5087E037DB}" destId="{E510983E-BA19-4BEB-A6D5-4A3B8BE5D442}" srcOrd="0" destOrd="0" presId="urn:microsoft.com/office/officeart/2005/8/layout/cycle2"/>
    <dgm:cxn modelId="{B8636469-304F-41DD-A4CA-2929A9185B5B}" type="presParOf" srcId="{B3871CEA-DC3F-4C4D-A1F8-4AE12E6FBE9F}" destId="{7FCC0465-333A-4697-883A-4AE3744D91B9}" srcOrd="0" destOrd="0" presId="urn:microsoft.com/office/officeart/2005/8/layout/cycle2"/>
    <dgm:cxn modelId="{33AFC486-C5DE-4546-B9BA-F8C964B45ABA}" type="presParOf" srcId="{B3871CEA-DC3F-4C4D-A1F8-4AE12E6FBE9F}" destId="{55C1261A-C554-416B-B6F1-29706BBB27FD}" srcOrd="1" destOrd="0" presId="urn:microsoft.com/office/officeart/2005/8/layout/cycle2"/>
    <dgm:cxn modelId="{6769F01E-67D9-4F54-903B-4816F8E2ACC6}" type="presParOf" srcId="{55C1261A-C554-416B-B6F1-29706BBB27FD}" destId="{7587DDFE-44B5-4EED-B7E2-AC872B8C73CB}" srcOrd="0" destOrd="0" presId="urn:microsoft.com/office/officeart/2005/8/layout/cycle2"/>
    <dgm:cxn modelId="{C456C49E-13E9-47CE-B26B-64195906B43C}" type="presParOf" srcId="{B3871CEA-DC3F-4C4D-A1F8-4AE12E6FBE9F}" destId="{E3DDDC35-0AD7-4139-B558-D29ED5A315BF}" srcOrd="2" destOrd="0" presId="urn:microsoft.com/office/officeart/2005/8/layout/cycle2"/>
    <dgm:cxn modelId="{5A56DC25-E3AB-4D6A-8873-4CA9E8A7C09C}" type="presParOf" srcId="{B3871CEA-DC3F-4C4D-A1F8-4AE12E6FBE9F}" destId="{D1299EEC-EF37-464D-9CB9-596340E7C320}" srcOrd="3" destOrd="0" presId="urn:microsoft.com/office/officeart/2005/8/layout/cycle2"/>
    <dgm:cxn modelId="{910CC621-9B4C-417D-9753-76781CD36A82}" type="presParOf" srcId="{D1299EEC-EF37-464D-9CB9-596340E7C320}" destId="{9FF2E440-68D4-4F80-92BB-7896D854523A}" srcOrd="0" destOrd="0" presId="urn:microsoft.com/office/officeart/2005/8/layout/cycle2"/>
    <dgm:cxn modelId="{A08FC7AE-5984-430E-A041-B0CCB91B43A2}" type="presParOf" srcId="{B3871CEA-DC3F-4C4D-A1F8-4AE12E6FBE9F}" destId="{D917842B-92DB-4D25-94D7-5F603975645F}" srcOrd="4" destOrd="0" presId="urn:microsoft.com/office/officeart/2005/8/layout/cycle2"/>
    <dgm:cxn modelId="{95A65895-F5D9-45E5-A100-56BCA1F0B2F4}" type="presParOf" srcId="{B3871CEA-DC3F-4C4D-A1F8-4AE12E6FBE9F}" destId="{B2B3416F-32DF-4886-A478-D846EB88876D}" srcOrd="5" destOrd="0" presId="urn:microsoft.com/office/officeart/2005/8/layout/cycle2"/>
    <dgm:cxn modelId="{18AF1739-F461-4EA9-A6DA-15A8A985C609}" type="presParOf" srcId="{B2B3416F-32DF-4886-A478-D846EB88876D}" destId="{650B4E98-8E23-4772-888F-DB1585E513E5}" srcOrd="0" destOrd="0" presId="urn:microsoft.com/office/officeart/2005/8/layout/cycle2"/>
    <dgm:cxn modelId="{6E120AAC-9DA5-41C2-8D5F-1DA5D13FF34E}" type="presParOf" srcId="{B3871CEA-DC3F-4C4D-A1F8-4AE12E6FBE9F}" destId="{2DDBD14B-A3C2-46EF-A52E-CF10741AA962}" srcOrd="6" destOrd="0" presId="urn:microsoft.com/office/officeart/2005/8/layout/cycle2"/>
    <dgm:cxn modelId="{D5DFCA73-9BE7-4817-AEF1-BEDCF5829A54}" type="presParOf" srcId="{B3871CEA-DC3F-4C4D-A1F8-4AE12E6FBE9F}" destId="{E510983E-BA19-4BEB-A6D5-4A3B8BE5D442}" srcOrd="7" destOrd="0" presId="urn:microsoft.com/office/officeart/2005/8/layout/cycle2"/>
    <dgm:cxn modelId="{4D79BED6-3C8C-4B5F-986C-780857D66A25}" type="presParOf" srcId="{E510983E-BA19-4BEB-A6D5-4A3B8BE5D442}" destId="{378E6679-01C3-4A48-A59F-F80BE91B2B99}" srcOrd="0" destOrd="0" presId="urn:microsoft.com/office/officeart/2005/8/layout/cycle2"/>
    <dgm:cxn modelId="{20D54117-0C23-4509-8EEC-8D6AF6DB0AE0}" type="presParOf" srcId="{B3871CEA-DC3F-4C4D-A1F8-4AE12E6FBE9F}" destId="{016F4CB0-540D-4515-9075-AEC6DAF90439}" srcOrd="8" destOrd="0" presId="urn:microsoft.com/office/officeart/2005/8/layout/cycle2"/>
    <dgm:cxn modelId="{A11CDAD9-972E-4794-A3F1-9B92985655EF}" type="presParOf" srcId="{B3871CEA-DC3F-4C4D-A1F8-4AE12E6FBE9F}" destId="{5B7C4A62-206E-4A4E-9545-4D6686A41067}" srcOrd="9" destOrd="0" presId="urn:microsoft.com/office/officeart/2005/8/layout/cycle2"/>
    <dgm:cxn modelId="{A99143A9-6A1D-4896-BC4E-FC36E6159417}" type="presParOf" srcId="{5B7C4A62-206E-4A4E-9545-4D6686A41067}" destId="{21986668-07F6-4EC4-B2D7-B8C5AB4B7AEE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E8722C-7019-4AAA-8BEA-8BA96E96C3DC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B5348F5-56E2-45E6-A2F8-19B03DDB3160}">
      <dgm:prSet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algn="l"/>
          <a:r>
            <a:rPr lang="en-US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It returns the current</a:t>
          </a:r>
          <a:r>
            <a:rPr lang="en-US" b="1" spc="-94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position of the file</a:t>
          </a:r>
          <a:r>
            <a:rPr lang="en-US" b="1" spc="-3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handler.</a:t>
          </a:r>
          <a:endParaRPr lang="en-US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C02FC6E8-D5B4-4A8E-A48A-3A76E36C601B}" type="parTrans" cxnId="{54E05571-70CF-42DB-8694-E6B7920A608C}">
      <dgm:prSet/>
      <dgm:spPr/>
      <dgm:t>
        <a:bodyPr/>
        <a:lstStyle/>
        <a:p>
          <a:endParaRPr lang="en-IN"/>
        </a:p>
      </dgm:t>
    </dgm:pt>
    <dgm:pt modelId="{D53449F1-5586-4A66-97B6-F03E291EB798}" type="sibTrans" cxnId="{54E05571-70CF-42DB-8694-E6B7920A608C}">
      <dgm:prSet/>
      <dgm:spPr/>
      <dgm:t>
        <a:bodyPr/>
        <a:lstStyle/>
        <a:p>
          <a:endParaRPr lang="en-IN"/>
        </a:p>
      </dgm:t>
    </dgm:pt>
    <dgm:pt modelId="{73FEDFD6-7F33-46B6-903F-5D2258B2B61D}">
      <dgm:prSet custT="1"/>
      <dgm:spPr/>
      <dgm:t>
        <a:bodyPr/>
        <a:lstStyle/>
        <a:p>
          <a:pPr algn="ctr"/>
          <a:r>
            <a:rPr lang="en-IN" sz="2100" b="1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Syntax:</a:t>
          </a:r>
          <a:br>
            <a:rPr lang="en-IN" sz="1900" dirty="0"/>
          </a:br>
          <a:r>
            <a:rPr lang="en-IN" sz="2100" b="1" dirty="0" err="1">
              <a:solidFill>
                <a:schemeClr val="bg1"/>
              </a:solidFill>
              <a:latin typeface="Arial Narrow"/>
              <a:cs typeface="Arial Narrow"/>
            </a:rPr>
            <a:t>fileObject.tell</a:t>
          </a:r>
          <a:r>
            <a:rPr lang="en-IN" sz="2100" b="1" dirty="0">
              <a:solidFill>
                <a:schemeClr val="bg1"/>
              </a:solidFill>
              <a:latin typeface="Arial Narrow"/>
              <a:cs typeface="Arial Narrow"/>
            </a:rPr>
            <a:t>()</a:t>
          </a:r>
        </a:p>
        <a:p>
          <a:pPr algn="l"/>
          <a:r>
            <a:rPr lang="en-IN" sz="1900" b="1" dirty="0">
              <a:solidFill>
                <a:schemeClr val="bg1"/>
              </a:solidFill>
              <a:latin typeface="Arial Narrow"/>
              <a:cs typeface="Times New Roman"/>
            </a:rPr>
            <a:t>File pointer moves record by record. Number of bytes may not be same for each record as values can be different</a:t>
          </a:r>
          <a:endParaRPr lang="en-IN" sz="1900" dirty="0">
            <a:solidFill>
              <a:srgbClr val="C00000"/>
            </a:solidFill>
            <a:latin typeface="Times New Roman"/>
            <a:cs typeface="Times New Roman"/>
          </a:endParaRPr>
        </a:p>
      </dgm:t>
    </dgm:pt>
    <dgm:pt modelId="{1D2378F3-0019-4C7E-AE13-545D5902C7F2}" type="parTrans" cxnId="{9001AFA7-0F88-41E2-9027-FF6AF03CC1FF}">
      <dgm:prSet/>
      <dgm:spPr/>
      <dgm:t>
        <a:bodyPr/>
        <a:lstStyle/>
        <a:p>
          <a:endParaRPr lang="en-IN"/>
        </a:p>
      </dgm:t>
    </dgm:pt>
    <dgm:pt modelId="{6DA8A497-C8CE-4710-B3FA-1B13D6F04FB3}" type="sibTrans" cxnId="{9001AFA7-0F88-41E2-9027-FF6AF03CC1FF}">
      <dgm:prSet/>
      <dgm:spPr/>
      <dgm:t>
        <a:bodyPr/>
        <a:lstStyle/>
        <a:p>
          <a:endParaRPr lang="en-IN"/>
        </a:p>
      </dgm:t>
    </dgm:pt>
    <dgm:pt modelId="{9266BC4D-82FA-4746-A558-A3899243902E}" type="pres">
      <dgm:prSet presAssocID="{A3E8722C-7019-4AAA-8BEA-8BA96E96C3DC}" presName="Name0" presStyleCnt="0">
        <dgm:presLayoutVars>
          <dgm:dir/>
          <dgm:animLvl val="lvl"/>
          <dgm:resizeHandles/>
        </dgm:presLayoutVars>
      </dgm:prSet>
      <dgm:spPr/>
    </dgm:pt>
    <dgm:pt modelId="{0AC354E2-0729-4032-B53D-2AA7CE8A6020}" type="pres">
      <dgm:prSet presAssocID="{8B5348F5-56E2-45E6-A2F8-19B03DDB3160}" presName="linNode" presStyleCnt="0"/>
      <dgm:spPr/>
    </dgm:pt>
    <dgm:pt modelId="{8E22CF8E-317F-4B66-A2FB-4CC2BBC1D61B}" type="pres">
      <dgm:prSet presAssocID="{8B5348F5-56E2-45E6-A2F8-19B03DDB3160}" presName="parentShp" presStyleLbl="node1" presStyleIdx="0" presStyleCnt="2" custScaleX="619557" custScaleY="208998" custLinFactNeighborX="3641" custLinFactNeighborY="6055">
        <dgm:presLayoutVars>
          <dgm:bulletEnabled val="1"/>
        </dgm:presLayoutVars>
      </dgm:prSet>
      <dgm:spPr/>
    </dgm:pt>
    <dgm:pt modelId="{ABF23A75-3CC4-421A-A332-7A0C61C15789}" type="pres">
      <dgm:prSet presAssocID="{8B5348F5-56E2-45E6-A2F8-19B03DDB3160}" presName="childShp" presStyleLbl="bgAccFollowNode1" presStyleIdx="0" presStyleCnt="2" custAng="0" custLinFactX="100000" custLinFactY="-111123" custLinFactNeighborX="125422" custLinFactNeighborY="-200000">
        <dgm:presLayoutVars>
          <dgm:bulletEnabled val="1"/>
        </dgm:presLayoutVars>
      </dgm:prSet>
      <dgm:spPr/>
    </dgm:pt>
    <dgm:pt modelId="{B780FDC2-1045-4F0D-96EF-CC6BFE29A340}" type="pres">
      <dgm:prSet presAssocID="{D53449F1-5586-4A66-97B6-F03E291EB798}" presName="spacing" presStyleCnt="0"/>
      <dgm:spPr/>
    </dgm:pt>
    <dgm:pt modelId="{7D609A74-0EDA-434A-A8DF-BA164A237ABD}" type="pres">
      <dgm:prSet presAssocID="{73FEDFD6-7F33-46B6-903F-5D2258B2B61D}" presName="linNode" presStyleCnt="0"/>
      <dgm:spPr/>
    </dgm:pt>
    <dgm:pt modelId="{34EEAB65-8B28-4744-BBB5-8154C262586D}" type="pres">
      <dgm:prSet presAssocID="{73FEDFD6-7F33-46B6-903F-5D2258B2B61D}" presName="parentShp" presStyleLbl="node1" presStyleIdx="1" presStyleCnt="2" custScaleX="689446" custScaleY="317787" custLinFactNeighborX="4734" custLinFactNeighborY="-8692">
        <dgm:presLayoutVars>
          <dgm:bulletEnabled val="1"/>
        </dgm:presLayoutVars>
      </dgm:prSet>
      <dgm:spPr/>
    </dgm:pt>
    <dgm:pt modelId="{1B53C7B9-2AB1-479F-A0EC-D744060CEC72}" type="pres">
      <dgm:prSet presAssocID="{73FEDFD6-7F33-46B6-903F-5D2258B2B61D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ED3C5B09-4CAB-48F6-9EB6-2154365D7F5A}" type="presOf" srcId="{73FEDFD6-7F33-46B6-903F-5D2258B2B61D}" destId="{34EEAB65-8B28-4744-BBB5-8154C262586D}" srcOrd="0" destOrd="0" presId="urn:microsoft.com/office/officeart/2005/8/layout/vList6"/>
    <dgm:cxn modelId="{54E05571-70CF-42DB-8694-E6B7920A608C}" srcId="{A3E8722C-7019-4AAA-8BEA-8BA96E96C3DC}" destId="{8B5348F5-56E2-45E6-A2F8-19B03DDB3160}" srcOrd="0" destOrd="0" parTransId="{C02FC6E8-D5B4-4A8E-A48A-3A76E36C601B}" sibTransId="{D53449F1-5586-4A66-97B6-F03E291EB798}"/>
    <dgm:cxn modelId="{9001AFA7-0F88-41E2-9027-FF6AF03CC1FF}" srcId="{A3E8722C-7019-4AAA-8BEA-8BA96E96C3DC}" destId="{73FEDFD6-7F33-46B6-903F-5D2258B2B61D}" srcOrd="1" destOrd="0" parTransId="{1D2378F3-0019-4C7E-AE13-545D5902C7F2}" sibTransId="{6DA8A497-C8CE-4710-B3FA-1B13D6F04FB3}"/>
    <dgm:cxn modelId="{0D622CBF-B68B-4B91-A7C4-77BAD74B337C}" type="presOf" srcId="{8B5348F5-56E2-45E6-A2F8-19B03DDB3160}" destId="{8E22CF8E-317F-4B66-A2FB-4CC2BBC1D61B}" srcOrd="0" destOrd="0" presId="urn:microsoft.com/office/officeart/2005/8/layout/vList6"/>
    <dgm:cxn modelId="{6F3FB0F8-11B2-42F5-B9AC-299593CC544D}" type="presOf" srcId="{A3E8722C-7019-4AAA-8BEA-8BA96E96C3DC}" destId="{9266BC4D-82FA-4746-A558-A3899243902E}" srcOrd="0" destOrd="0" presId="urn:microsoft.com/office/officeart/2005/8/layout/vList6"/>
    <dgm:cxn modelId="{CA8C9BB5-01BF-4A74-AC6D-45A025B2332D}" type="presParOf" srcId="{9266BC4D-82FA-4746-A558-A3899243902E}" destId="{0AC354E2-0729-4032-B53D-2AA7CE8A6020}" srcOrd="0" destOrd="0" presId="urn:microsoft.com/office/officeart/2005/8/layout/vList6"/>
    <dgm:cxn modelId="{2B939E7A-A3D8-4ADB-854D-F9C78EF0207C}" type="presParOf" srcId="{0AC354E2-0729-4032-B53D-2AA7CE8A6020}" destId="{8E22CF8E-317F-4B66-A2FB-4CC2BBC1D61B}" srcOrd="0" destOrd="0" presId="urn:microsoft.com/office/officeart/2005/8/layout/vList6"/>
    <dgm:cxn modelId="{E65DA53A-BBA7-42A1-B1BB-8E7139853094}" type="presParOf" srcId="{0AC354E2-0729-4032-B53D-2AA7CE8A6020}" destId="{ABF23A75-3CC4-421A-A332-7A0C61C15789}" srcOrd="1" destOrd="0" presId="urn:microsoft.com/office/officeart/2005/8/layout/vList6"/>
    <dgm:cxn modelId="{6733BC07-EA04-4034-9B08-4B1D2572ADDC}" type="presParOf" srcId="{9266BC4D-82FA-4746-A558-A3899243902E}" destId="{B780FDC2-1045-4F0D-96EF-CC6BFE29A340}" srcOrd="1" destOrd="0" presId="urn:microsoft.com/office/officeart/2005/8/layout/vList6"/>
    <dgm:cxn modelId="{407D93ED-3975-4AD6-9E4E-3F06A13D0515}" type="presParOf" srcId="{9266BC4D-82FA-4746-A558-A3899243902E}" destId="{7D609A74-0EDA-434A-A8DF-BA164A237ABD}" srcOrd="2" destOrd="0" presId="urn:microsoft.com/office/officeart/2005/8/layout/vList6"/>
    <dgm:cxn modelId="{2B2E8B7D-558B-42F8-BE96-E74FCF8675BA}" type="presParOf" srcId="{7D609A74-0EDA-434A-A8DF-BA164A237ABD}" destId="{34EEAB65-8B28-4744-BBB5-8154C262586D}" srcOrd="0" destOrd="0" presId="urn:microsoft.com/office/officeart/2005/8/layout/vList6"/>
    <dgm:cxn modelId="{B6EC7FE0-72F8-4FAE-8F9E-DEBF46CF5337}" type="presParOf" srcId="{7D609A74-0EDA-434A-A8DF-BA164A237ABD}" destId="{1B53C7B9-2AB1-479F-A0EC-D744060CEC7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E8722C-7019-4AAA-8BEA-8BA96E96C3DC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B5348F5-56E2-45E6-A2F8-19B03DDB3160}">
      <dgm:prSet custT="1"/>
      <dgm:spPr/>
      <dgm:t>
        <a:bodyPr/>
        <a:lstStyle/>
        <a:p>
          <a:pPr algn="l"/>
          <a:r>
            <a:rPr lang="en-US" sz="2400" b="1" dirty="0">
              <a:solidFill>
                <a:schemeClr val="bg1"/>
              </a:solidFill>
              <a:latin typeface="Segoe UI Semibold" panose="020B0702040204020203" pitchFamily="34" charset="0"/>
              <a:ea typeface="Segoe UI Symbol" panose="020B0502040204020203" pitchFamily="34" charset="0"/>
              <a:cs typeface="Segoe UI Semibold" panose="020B0702040204020203" pitchFamily="34" charset="0"/>
            </a:rPr>
            <a:t>Moves the file handler to the desired location.</a:t>
          </a:r>
        </a:p>
      </dgm:t>
    </dgm:pt>
    <dgm:pt modelId="{C02FC6E8-D5B4-4A8E-A48A-3A76E36C601B}" type="parTrans" cxnId="{54E05571-70CF-42DB-8694-E6B7920A608C}">
      <dgm:prSet/>
      <dgm:spPr/>
      <dgm:t>
        <a:bodyPr/>
        <a:lstStyle/>
        <a:p>
          <a:endParaRPr lang="en-IN"/>
        </a:p>
      </dgm:t>
    </dgm:pt>
    <dgm:pt modelId="{D53449F1-5586-4A66-97B6-F03E291EB798}" type="sibTrans" cxnId="{54E05571-70CF-42DB-8694-E6B7920A608C}">
      <dgm:prSet/>
      <dgm:spPr/>
      <dgm:t>
        <a:bodyPr/>
        <a:lstStyle/>
        <a:p>
          <a:endParaRPr lang="en-IN"/>
        </a:p>
      </dgm:t>
    </dgm:pt>
    <dgm:pt modelId="{73FEDFD6-7F33-46B6-903F-5D2258B2B61D}">
      <dgm:prSet custT="1"/>
      <dgm:spPr/>
      <dgm:t>
        <a:bodyPr/>
        <a:lstStyle/>
        <a:p>
          <a:pPr algn="ctr"/>
          <a:r>
            <a:rPr lang="en-IN" sz="2100" b="1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Syntax:</a:t>
          </a:r>
          <a:br>
            <a:rPr lang="en-IN" sz="1800" b="1" dirty="0">
              <a:solidFill>
                <a:schemeClr val="bg1"/>
              </a:solidFill>
              <a:latin typeface="Arial Narrow" panose="020B0606020202030204" pitchFamily="34" charset="0"/>
            </a:rPr>
          </a:br>
          <a:r>
            <a:rPr lang="en-IN" sz="2100" b="1" spc="-4" dirty="0" err="1">
              <a:solidFill>
                <a:schemeClr val="bg1"/>
              </a:solidFill>
              <a:latin typeface="Arial Narrow" panose="020B0606020202030204" pitchFamily="34" charset="0"/>
              <a:cs typeface="Arial Narrow"/>
            </a:rPr>
            <a:t>fileObject.seek</a:t>
          </a:r>
          <a:r>
            <a:rPr lang="en-IN" sz="2100" b="1" spc="-4" dirty="0">
              <a:solidFill>
                <a:schemeClr val="bg1"/>
              </a:solidFill>
              <a:latin typeface="Arial Narrow" panose="020B0606020202030204" pitchFamily="34" charset="0"/>
              <a:cs typeface="Arial Narrow"/>
            </a:rPr>
            <a:t>(offset,</a:t>
          </a:r>
          <a:r>
            <a:rPr lang="en-IN" sz="2100" b="1" spc="8" dirty="0">
              <a:solidFill>
                <a:schemeClr val="bg1"/>
              </a:solidFill>
              <a:latin typeface="Arial Narrow" panose="020B0606020202030204" pitchFamily="34" charset="0"/>
              <a:cs typeface="Arial Narrow"/>
            </a:rPr>
            <a:t> </a:t>
          </a:r>
          <a:r>
            <a:rPr lang="en-IN" sz="2100" b="1" spc="-4" dirty="0">
              <a:solidFill>
                <a:schemeClr val="bg1"/>
              </a:solidFill>
              <a:latin typeface="Arial Narrow" panose="020B0606020202030204" pitchFamily="34" charset="0"/>
              <a:cs typeface="Arial Narrow"/>
            </a:rPr>
            <a:t>whence)</a:t>
          </a:r>
        </a:p>
        <a:p>
          <a:pPr algn="l"/>
          <a:r>
            <a:rPr lang="en-US" sz="1800" b="1" spc="-4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offset:  position of the read/write pointer                     	within the</a:t>
          </a:r>
          <a:r>
            <a:rPr lang="en-US" sz="1800" b="1" spc="60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 </a:t>
          </a:r>
          <a:r>
            <a:rPr lang="en-US" sz="1800" b="1" spc="-4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file</a:t>
          </a:r>
          <a:endParaRPr lang="en-US" sz="1800" b="1" dirty="0">
            <a:solidFill>
              <a:schemeClr val="bg1"/>
            </a:solidFill>
            <a:latin typeface="Arial Narrow" panose="020B0606020202030204" pitchFamily="34" charset="0"/>
            <a:cs typeface="Times New Roman"/>
          </a:endParaRPr>
        </a:p>
        <a:p>
          <a:pPr algn="l"/>
          <a:r>
            <a:rPr lang="en-US" sz="1800" b="1" spc="-4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whence: optional </a:t>
          </a:r>
          <a:r>
            <a:rPr lang="en-US" sz="1800" b="1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and </a:t>
          </a:r>
          <a:r>
            <a:rPr lang="en-US" sz="1800" b="1" spc="-4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defaults </a:t>
          </a:r>
          <a:r>
            <a:rPr lang="en-US" sz="1800" b="1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to</a:t>
          </a:r>
          <a:r>
            <a:rPr lang="en-US" sz="1800" b="1" spc="19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 </a:t>
          </a:r>
          <a:r>
            <a:rPr lang="en-US" sz="1800" b="1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0</a:t>
          </a:r>
          <a:endParaRPr lang="en-IN" sz="1800" b="1" dirty="0">
            <a:solidFill>
              <a:schemeClr val="bg1"/>
            </a:solidFill>
            <a:latin typeface="Arial Narrow" panose="020B0606020202030204" pitchFamily="34" charset="0"/>
            <a:cs typeface="Times New Roman"/>
          </a:endParaRPr>
        </a:p>
      </dgm:t>
    </dgm:pt>
    <dgm:pt modelId="{1D2378F3-0019-4C7E-AE13-545D5902C7F2}" type="parTrans" cxnId="{9001AFA7-0F88-41E2-9027-FF6AF03CC1FF}">
      <dgm:prSet/>
      <dgm:spPr/>
      <dgm:t>
        <a:bodyPr/>
        <a:lstStyle/>
        <a:p>
          <a:endParaRPr lang="en-IN"/>
        </a:p>
      </dgm:t>
    </dgm:pt>
    <dgm:pt modelId="{6DA8A497-C8CE-4710-B3FA-1B13D6F04FB3}" type="sibTrans" cxnId="{9001AFA7-0F88-41E2-9027-FF6AF03CC1FF}">
      <dgm:prSet/>
      <dgm:spPr/>
      <dgm:t>
        <a:bodyPr/>
        <a:lstStyle/>
        <a:p>
          <a:endParaRPr lang="en-IN"/>
        </a:p>
      </dgm:t>
    </dgm:pt>
    <dgm:pt modelId="{9266BC4D-82FA-4746-A558-A3899243902E}" type="pres">
      <dgm:prSet presAssocID="{A3E8722C-7019-4AAA-8BEA-8BA96E96C3DC}" presName="Name0" presStyleCnt="0">
        <dgm:presLayoutVars>
          <dgm:dir/>
          <dgm:animLvl val="lvl"/>
          <dgm:resizeHandles/>
        </dgm:presLayoutVars>
      </dgm:prSet>
      <dgm:spPr/>
    </dgm:pt>
    <dgm:pt modelId="{0AC354E2-0729-4032-B53D-2AA7CE8A6020}" type="pres">
      <dgm:prSet presAssocID="{8B5348F5-56E2-45E6-A2F8-19B03DDB3160}" presName="linNode" presStyleCnt="0"/>
      <dgm:spPr/>
    </dgm:pt>
    <dgm:pt modelId="{8E22CF8E-317F-4B66-A2FB-4CC2BBC1D61B}" type="pres">
      <dgm:prSet presAssocID="{8B5348F5-56E2-45E6-A2F8-19B03DDB3160}" presName="parentShp" presStyleLbl="node1" presStyleIdx="0" presStyleCnt="2" custScaleX="580470" custScaleY="92867" custLinFactNeighborX="21309" custLinFactNeighborY="-5662">
        <dgm:presLayoutVars>
          <dgm:bulletEnabled val="1"/>
        </dgm:presLayoutVars>
      </dgm:prSet>
      <dgm:spPr/>
    </dgm:pt>
    <dgm:pt modelId="{ABF23A75-3CC4-421A-A332-7A0C61C15789}" type="pres">
      <dgm:prSet presAssocID="{8B5348F5-56E2-45E6-A2F8-19B03DDB3160}" presName="childShp" presStyleLbl="bgAccFollowNode1" presStyleIdx="0" presStyleCnt="2" custAng="0" custLinFactY="-275593" custLinFactNeighborX="-15868" custLinFactNeighborY="-300000">
        <dgm:presLayoutVars>
          <dgm:bulletEnabled val="1"/>
        </dgm:presLayoutVars>
      </dgm:prSet>
      <dgm:spPr/>
    </dgm:pt>
    <dgm:pt modelId="{B780FDC2-1045-4F0D-96EF-CC6BFE29A340}" type="pres">
      <dgm:prSet presAssocID="{D53449F1-5586-4A66-97B6-F03E291EB798}" presName="spacing" presStyleCnt="0"/>
      <dgm:spPr/>
    </dgm:pt>
    <dgm:pt modelId="{7D609A74-0EDA-434A-A8DF-BA164A237ABD}" type="pres">
      <dgm:prSet presAssocID="{73FEDFD6-7F33-46B6-903F-5D2258B2B61D}" presName="linNode" presStyleCnt="0"/>
      <dgm:spPr/>
    </dgm:pt>
    <dgm:pt modelId="{34EEAB65-8B28-4744-BBB5-8154C262586D}" type="pres">
      <dgm:prSet presAssocID="{73FEDFD6-7F33-46B6-903F-5D2258B2B61D}" presName="parentShp" presStyleLbl="node1" presStyleIdx="1" presStyleCnt="2" custScaleX="609362" custScaleY="136920" custLinFactNeighborX="20301" custLinFactNeighborY="-17922">
        <dgm:presLayoutVars>
          <dgm:bulletEnabled val="1"/>
        </dgm:presLayoutVars>
      </dgm:prSet>
      <dgm:spPr/>
    </dgm:pt>
    <dgm:pt modelId="{1B53C7B9-2AB1-479F-A0EC-D744060CEC72}" type="pres">
      <dgm:prSet presAssocID="{73FEDFD6-7F33-46B6-903F-5D2258B2B61D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ED3C5B09-4CAB-48F6-9EB6-2154365D7F5A}" type="presOf" srcId="{73FEDFD6-7F33-46B6-903F-5D2258B2B61D}" destId="{34EEAB65-8B28-4744-BBB5-8154C262586D}" srcOrd="0" destOrd="0" presId="urn:microsoft.com/office/officeart/2005/8/layout/vList6"/>
    <dgm:cxn modelId="{54E05571-70CF-42DB-8694-E6B7920A608C}" srcId="{A3E8722C-7019-4AAA-8BEA-8BA96E96C3DC}" destId="{8B5348F5-56E2-45E6-A2F8-19B03DDB3160}" srcOrd="0" destOrd="0" parTransId="{C02FC6E8-D5B4-4A8E-A48A-3A76E36C601B}" sibTransId="{D53449F1-5586-4A66-97B6-F03E291EB798}"/>
    <dgm:cxn modelId="{9001AFA7-0F88-41E2-9027-FF6AF03CC1FF}" srcId="{A3E8722C-7019-4AAA-8BEA-8BA96E96C3DC}" destId="{73FEDFD6-7F33-46B6-903F-5D2258B2B61D}" srcOrd="1" destOrd="0" parTransId="{1D2378F3-0019-4C7E-AE13-545D5902C7F2}" sibTransId="{6DA8A497-C8CE-4710-B3FA-1B13D6F04FB3}"/>
    <dgm:cxn modelId="{0D622CBF-B68B-4B91-A7C4-77BAD74B337C}" type="presOf" srcId="{8B5348F5-56E2-45E6-A2F8-19B03DDB3160}" destId="{8E22CF8E-317F-4B66-A2FB-4CC2BBC1D61B}" srcOrd="0" destOrd="0" presId="urn:microsoft.com/office/officeart/2005/8/layout/vList6"/>
    <dgm:cxn modelId="{6F3FB0F8-11B2-42F5-B9AC-299593CC544D}" type="presOf" srcId="{A3E8722C-7019-4AAA-8BEA-8BA96E96C3DC}" destId="{9266BC4D-82FA-4746-A558-A3899243902E}" srcOrd="0" destOrd="0" presId="urn:microsoft.com/office/officeart/2005/8/layout/vList6"/>
    <dgm:cxn modelId="{CA8C9BB5-01BF-4A74-AC6D-45A025B2332D}" type="presParOf" srcId="{9266BC4D-82FA-4746-A558-A3899243902E}" destId="{0AC354E2-0729-4032-B53D-2AA7CE8A6020}" srcOrd="0" destOrd="0" presId="urn:microsoft.com/office/officeart/2005/8/layout/vList6"/>
    <dgm:cxn modelId="{2B939E7A-A3D8-4ADB-854D-F9C78EF0207C}" type="presParOf" srcId="{0AC354E2-0729-4032-B53D-2AA7CE8A6020}" destId="{8E22CF8E-317F-4B66-A2FB-4CC2BBC1D61B}" srcOrd="0" destOrd="0" presId="urn:microsoft.com/office/officeart/2005/8/layout/vList6"/>
    <dgm:cxn modelId="{E65DA53A-BBA7-42A1-B1BB-8E7139853094}" type="presParOf" srcId="{0AC354E2-0729-4032-B53D-2AA7CE8A6020}" destId="{ABF23A75-3CC4-421A-A332-7A0C61C15789}" srcOrd="1" destOrd="0" presId="urn:microsoft.com/office/officeart/2005/8/layout/vList6"/>
    <dgm:cxn modelId="{6733BC07-EA04-4034-9B08-4B1D2572ADDC}" type="presParOf" srcId="{9266BC4D-82FA-4746-A558-A3899243902E}" destId="{B780FDC2-1045-4F0D-96EF-CC6BFE29A340}" srcOrd="1" destOrd="0" presId="urn:microsoft.com/office/officeart/2005/8/layout/vList6"/>
    <dgm:cxn modelId="{407D93ED-3975-4AD6-9E4E-3F06A13D0515}" type="presParOf" srcId="{9266BC4D-82FA-4746-A558-A3899243902E}" destId="{7D609A74-0EDA-434A-A8DF-BA164A237ABD}" srcOrd="2" destOrd="0" presId="urn:microsoft.com/office/officeart/2005/8/layout/vList6"/>
    <dgm:cxn modelId="{2B2E8B7D-558B-42F8-BE96-E74FCF8675BA}" type="presParOf" srcId="{7D609A74-0EDA-434A-A8DF-BA164A237ABD}" destId="{34EEAB65-8B28-4744-BBB5-8154C262586D}" srcOrd="0" destOrd="0" presId="urn:microsoft.com/office/officeart/2005/8/layout/vList6"/>
    <dgm:cxn modelId="{B6EC7FE0-72F8-4FAE-8F9E-DEBF46CF5337}" type="presParOf" srcId="{7D609A74-0EDA-434A-A8DF-BA164A237ABD}" destId="{1B53C7B9-2AB1-479F-A0EC-D744060CEC7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DAB030-E13E-42A9-987D-CABEB18C34BB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B6FFD21-0024-4C68-B2CB-AE61704F1923}">
      <dgm:prSet phldrT="[Text]" custT="1"/>
      <dgm:spPr/>
      <dgm:t>
        <a:bodyPr/>
        <a:lstStyle/>
        <a:p>
          <a:r>
            <a:rPr lang="en-IN" sz="1300" b="1" dirty="0" err="1">
              <a:solidFill>
                <a:schemeClr val="bg1"/>
              </a:solidFill>
              <a:latin typeface="Arial Black" panose="020B0A04020102020204" pitchFamily="34" charset="0"/>
            </a:rPr>
            <a:t>CS_writer</a:t>
          </a:r>
          <a:r>
            <a:rPr lang="en-IN" sz="1300" b="1" dirty="0">
              <a:solidFill>
                <a:schemeClr val="bg1"/>
              </a:solidFill>
              <a:latin typeface="Arial Black" panose="020B0A04020102020204" pitchFamily="34" charset="0"/>
            </a:rPr>
            <a:t> = csv. writer(File Object)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file"/>
          </dgm14:cNvPr>
        </a:ext>
      </dgm:extLst>
    </dgm:pt>
    <dgm:pt modelId="{CD3BFCF6-382A-4886-BA01-42B379B1C040}" type="parTrans" cxnId="{7EFDCB0B-4C2A-4FDE-91E2-53B74F4243C3}">
      <dgm:prSet/>
      <dgm:spPr/>
      <dgm:t>
        <a:bodyPr/>
        <a:lstStyle/>
        <a:p>
          <a:endParaRPr lang="en-IN"/>
        </a:p>
      </dgm:t>
    </dgm:pt>
    <dgm:pt modelId="{94D9CB30-9FD7-4CD4-9653-52013400916F}" type="sibTrans" cxnId="{7EFDCB0B-4C2A-4FDE-91E2-53B74F4243C3}">
      <dgm:prSet/>
      <dgm:spPr/>
      <dgm:t>
        <a:bodyPr/>
        <a:lstStyle/>
        <a:p>
          <a:endParaRPr lang="en-IN"/>
        </a:p>
      </dgm:t>
    </dgm:pt>
    <dgm:pt modelId="{43E0A9F9-B01A-44BD-A27B-E2C509D41770}">
      <dgm:prSet phldrT="[Text]" custT="1"/>
      <dgm:spPr/>
      <dgm:t>
        <a:bodyPr/>
        <a:lstStyle/>
        <a:p>
          <a:endParaRPr lang="en-IN" sz="1400" dirty="0">
            <a:solidFill>
              <a:schemeClr val="bg1"/>
            </a:solidFill>
            <a:latin typeface="Arial Black" panose="020B0A04020102020204" pitchFamily="34" charset="0"/>
          </a:endParaRPr>
        </a:p>
      </dgm:t>
    </dgm:pt>
    <dgm:pt modelId="{FCAF904A-051E-4547-ABED-C15004C2DD97}" type="sibTrans" cxnId="{2B4EAC5B-4DE1-4AEF-A3F4-0B1B3334FFFC}">
      <dgm:prSet/>
      <dgm:spPr/>
      <dgm:t>
        <a:bodyPr/>
        <a:lstStyle/>
        <a:p>
          <a:endParaRPr lang="en-IN"/>
        </a:p>
      </dgm:t>
    </dgm:pt>
    <dgm:pt modelId="{EB9A573A-B349-40DF-BDB9-D5B689E8E63D}" type="parTrans" cxnId="{2B4EAC5B-4DE1-4AEF-A3F4-0B1B3334FFFC}">
      <dgm:prSet/>
      <dgm:spPr/>
      <dgm:t>
        <a:bodyPr/>
        <a:lstStyle/>
        <a:p>
          <a:endParaRPr lang="en-IN"/>
        </a:p>
      </dgm:t>
    </dgm:pt>
    <dgm:pt modelId="{88A053DE-AB5C-4378-BC6F-502633F41C07}" type="pres">
      <dgm:prSet presAssocID="{B9DAB030-E13E-42A9-987D-CABEB18C34BB}" presName="cycle" presStyleCnt="0">
        <dgm:presLayoutVars>
          <dgm:dir/>
          <dgm:resizeHandles val="exact"/>
        </dgm:presLayoutVars>
      </dgm:prSet>
      <dgm:spPr/>
    </dgm:pt>
    <dgm:pt modelId="{77B3A2FC-FCEC-4D42-8863-DEBEEF0529D9}" type="pres">
      <dgm:prSet presAssocID="{43E0A9F9-B01A-44BD-A27B-E2C509D41770}" presName="arrow" presStyleLbl="node1" presStyleIdx="0" presStyleCnt="2" custAng="10800000" custScaleX="18325" custRadScaleRad="135838" custRadScaleInc="-24766">
        <dgm:presLayoutVars>
          <dgm:bulletEnabled val="1"/>
        </dgm:presLayoutVars>
      </dgm:prSet>
      <dgm:spPr/>
    </dgm:pt>
    <dgm:pt modelId="{13A8510F-5EB3-4795-8C51-5358AB4C504B}" type="pres">
      <dgm:prSet presAssocID="{AB6FFD21-0024-4C68-B2CB-AE61704F1923}" presName="arrow" presStyleLbl="node1" presStyleIdx="1" presStyleCnt="2" custScaleX="18192" custRadScaleRad="140411" custRadScaleInc="25195">
        <dgm:presLayoutVars>
          <dgm:bulletEnabled val="1"/>
        </dgm:presLayoutVars>
      </dgm:prSet>
      <dgm:spPr/>
    </dgm:pt>
  </dgm:ptLst>
  <dgm:cxnLst>
    <dgm:cxn modelId="{7EFDCB0B-4C2A-4FDE-91E2-53B74F4243C3}" srcId="{B9DAB030-E13E-42A9-987D-CABEB18C34BB}" destId="{AB6FFD21-0024-4C68-B2CB-AE61704F1923}" srcOrd="1" destOrd="0" parTransId="{CD3BFCF6-382A-4886-BA01-42B379B1C040}" sibTransId="{94D9CB30-9FD7-4CD4-9653-52013400916F}"/>
    <dgm:cxn modelId="{2B4EAC5B-4DE1-4AEF-A3F4-0B1B3334FFFC}" srcId="{B9DAB030-E13E-42A9-987D-CABEB18C34BB}" destId="{43E0A9F9-B01A-44BD-A27B-E2C509D41770}" srcOrd="0" destOrd="0" parTransId="{EB9A573A-B349-40DF-BDB9-D5B689E8E63D}" sibTransId="{FCAF904A-051E-4547-ABED-C15004C2DD97}"/>
    <dgm:cxn modelId="{22CDB973-D34B-4259-9B49-75F8259E8F0C}" type="presOf" srcId="{43E0A9F9-B01A-44BD-A27B-E2C509D41770}" destId="{77B3A2FC-FCEC-4D42-8863-DEBEEF0529D9}" srcOrd="0" destOrd="0" presId="urn:microsoft.com/office/officeart/2005/8/layout/arrow1"/>
    <dgm:cxn modelId="{BAB98BAD-C7AA-48C4-BAA7-4DCD54D0D0B8}" type="presOf" srcId="{AB6FFD21-0024-4C68-B2CB-AE61704F1923}" destId="{13A8510F-5EB3-4795-8C51-5358AB4C504B}" srcOrd="0" destOrd="0" presId="urn:microsoft.com/office/officeart/2005/8/layout/arrow1"/>
    <dgm:cxn modelId="{37F5A9C6-67FC-4FE5-A6D2-CCF60157A9BD}" type="presOf" srcId="{B9DAB030-E13E-42A9-987D-CABEB18C34BB}" destId="{88A053DE-AB5C-4378-BC6F-502633F41C07}" srcOrd="0" destOrd="0" presId="urn:microsoft.com/office/officeart/2005/8/layout/arrow1"/>
    <dgm:cxn modelId="{57768D5F-9A0C-4C87-A945-2A266DDD14F3}" type="presParOf" srcId="{88A053DE-AB5C-4378-BC6F-502633F41C07}" destId="{77B3A2FC-FCEC-4D42-8863-DEBEEF0529D9}" srcOrd="0" destOrd="0" presId="urn:microsoft.com/office/officeart/2005/8/layout/arrow1"/>
    <dgm:cxn modelId="{D5F8E76E-014B-47F2-A299-A88416B70DCB}" type="presParOf" srcId="{88A053DE-AB5C-4378-BC6F-502633F41C07}" destId="{13A8510F-5EB3-4795-8C51-5358AB4C504B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DAB030-E13E-42A9-987D-CABEB18C34BB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B6FFD21-0024-4C68-B2CB-AE61704F1923}">
      <dgm:prSet phldrT="[Text]" custT="1"/>
      <dgm:spPr/>
      <dgm:t>
        <a:bodyPr/>
        <a:lstStyle/>
        <a:p>
          <a:endParaRPr lang="en-IN" sz="2000" b="1" dirty="0">
            <a:solidFill>
              <a:schemeClr val="bg1"/>
            </a:solidFill>
            <a:latin typeface="Bahnschrift" panose="020B0502040204020203" pitchFamily="34" charset="0"/>
          </a:endParaRPr>
        </a:p>
      </dgm:t>
    </dgm:pt>
    <dgm:pt modelId="{CD3BFCF6-382A-4886-BA01-42B379B1C040}" type="parTrans" cxnId="{7EFDCB0B-4C2A-4FDE-91E2-53B74F4243C3}">
      <dgm:prSet/>
      <dgm:spPr/>
      <dgm:t>
        <a:bodyPr/>
        <a:lstStyle/>
        <a:p>
          <a:endParaRPr lang="en-IN"/>
        </a:p>
      </dgm:t>
    </dgm:pt>
    <dgm:pt modelId="{94D9CB30-9FD7-4CD4-9653-52013400916F}" type="sibTrans" cxnId="{7EFDCB0B-4C2A-4FDE-91E2-53B74F4243C3}">
      <dgm:prSet/>
      <dgm:spPr/>
      <dgm:t>
        <a:bodyPr/>
        <a:lstStyle/>
        <a:p>
          <a:endParaRPr lang="en-IN"/>
        </a:p>
      </dgm:t>
    </dgm:pt>
    <dgm:pt modelId="{43E0A9F9-B01A-44BD-A27B-E2C509D41770}">
      <dgm:prSet phldrT="[Text]" custT="1"/>
      <dgm:spPr/>
      <dgm:t>
        <a:bodyPr/>
        <a:lstStyle/>
        <a:p>
          <a:endParaRPr lang="en-IN" sz="1000" b="1" dirty="0"/>
        </a:p>
      </dgm:t>
    </dgm:pt>
    <dgm:pt modelId="{FCAF904A-051E-4547-ABED-C15004C2DD97}" type="sibTrans" cxnId="{2B4EAC5B-4DE1-4AEF-A3F4-0B1B3334FFFC}">
      <dgm:prSet/>
      <dgm:spPr/>
      <dgm:t>
        <a:bodyPr/>
        <a:lstStyle/>
        <a:p>
          <a:endParaRPr lang="en-IN"/>
        </a:p>
      </dgm:t>
    </dgm:pt>
    <dgm:pt modelId="{EB9A573A-B349-40DF-BDB9-D5B689E8E63D}" type="parTrans" cxnId="{2B4EAC5B-4DE1-4AEF-A3F4-0B1B3334FFFC}">
      <dgm:prSet/>
      <dgm:spPr/>
      <dgm:t>
        <a:bodyPr/>
        <a:lstStyle/>
        <a:p>
          <a:endParaRPr lang="en-IN"/>
        </a:p>
      </dgm:t>
    </dgm:pt>
    <dgm:pt modelId="{88A053DE-AB5C-4378-BC6F-502633F41C07}" type="pres">
      <dgm:prSet presAssocID="{B9DAB030-E13E-42A9-987D-CABEB18C34BB}" presName="cycle" presStyleCnt="0">
        <dgm:presLayoutVars>
          <dgm:dir/>
          <dgm:resizeHandles val="exact"/>
        </dgm:presLayoutVars>
      </dgm:prSet>
      <dgm:spPr/>
    </dgm:pt>
    <dgm:pt modelId="{77B3A2FC-FCEC-4D42-8863-DEBEEF0529D9}" type="pres">
      <dgm:prSet presAssocID="{43E0A9F9-B01A-44BD-A27B-E2C509D41770}" presName="arrow" presStyleLbl="node1" presStyleIdx="0" presStyleCnt="2" custAng="10800000" custScaleX="16652" custRadScaleRad="135595" custRadScaleInc="-24632">
        <dgm:presLayoutVars>
          <dgm:bulletEnabled val="1"/>
        </dgm:presLayoutVars>
      </dgm:prSet>
      <dgm:spPr/>
    </dgm:pt>
    <dgm:pt modelId="{13A8510F-5EB3-4795-8C51-5358AB4C504B}" type="pres">
      <dgm:prSet presAssocID="{AB6FFD21-0024-4C68-B2CB-AE61704F1923}" presName="arrow" presStyleLbl="node1" presStyleIdx="1" presStyleCnt="2" custScaleX="17917" custRadScaleRad="135823" custRadScaleInc="24179">
        <dgm:presLayoutVars>
          <dgm:bulletEnabled val="1"/>
        </dgm:presLayoutVars>
      </dgm:prSet>
      <dgm:spPr/>
    </dgm:pt>
  </dgm:ptLst>
  <dgm:cxnLst>
    <dgm:cxn modelId="{7EFDCB0B-4C2A-4FDE-91E2-53B74F4243C3}" srcId="{B9DAB030-E13E-42A9-987D-CABEB18C34BB}" destId="{AB6FFD21-0024-4C68-B2CB-AE61704F1923}" srcOrd="1" destOrd="0" parTransId="{CD3BFCF6-382A-4886-BA01-42B379B1C040}" sibTransId="{94D9CB30-9FD7-4CD4-9653-52013400916F}"/>
    <dgm:cxn modelId="{2B4EAC5B-4DE1-4AEF-A3F4-0B1B3334FFFC}" srcId="{B9DAB030-E13E-42A9-987D-CABEB18C34BB}" destId="{43E0A9F9-B01A-44BD-A27B-E2C509D41770}" srcOrd="0" destOrd="0" parTransId="{EB9A573A-B349-40DF-BDB9-D5B689E8E63D}" sibTransId="{FCAF904A-051E-4547-ABED-C15004C2DD97}"/>
    <dgm:cxn modelId="{22CDB973-D34B-4259-9B49-75F8259E8F0C}" type="presOf" srcId="{43E0A9F9-B01A-44BD-A27B-E2C509D41770}" destId="{77B3A2FC-FCEC-4D42-8863-DEBEEF0529D9}" srcOrd="0" destOrd="0" presId="urn:microsoft.com/office/officeart/2005/8/layout/arrow1"/>
    <dgm:cxn modelId="{BAB98BAD-C7AA-48C4-BAA7-4DCD54D0D0B8}" type="presOf" srcId="{AB6FFD21-0024-4C68-B2CB-AE61704F1923}" destId="{13A8510F-5EB3-4795-8C51-5358AB4C504B}" srcOrd="0" destOrd="0" presId="urn:microsoft.com/office/officeart/2005/8/layout/arrow1"/>
    <dgm:cxn modelId="{37F5A9C6-67FC-4FE5-A6D2-CCF60157A9BD}" type="presOf" srcId="{B9DAB030-E13E-42A9-987D-CABEB18C34BB}" destId="{88A053DE-AB5C-4378-BC6F-502633F41C07}" srcOrd="0" destOrd="0" presId="urn:microsoft.com/office/officeart/2005/8/layout/arrow1"/>
    <dgm:cxn modelId="{57768D5F-9A0C-4C87-A945-2A266DDD14F3}" type="presParOf" srcId="{88A053DE-AB5C-4378-BC6F-502633F41C07}" destId="{77B3A2FC-FCEC-4D42-8863-DEBEEF0529D9}" srcOrd="0" destOrd="0" presId="urn:microsoft.com/office/officeart/2005/8/layout/arrow1"/>
    <dgm:cxn modelId="{D5F8E76E-014B-47F2-A299-A88416B70DCB}" type="presParOf" srcId="{88A053DE-AB5C-4378-BC6F-502633F41C07}" destId="{13A8510F-5EB3-4795-8C51-5358AB4C504B}" srcOrd="1" destOrd="0" presId="urn:microsoft.com/office/officeart/2005/8/layout/arrow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C0465-333A-4697-883A-4AE3744D91B9}">
      <dsp:nvSpPr>
        <dsp:cNvPr id="0" name=""/>
        <dsp:cNvSpPr/>
      </dsp:nvSpPr>
      <dsp:spPr>
        <a:xfrm>
          <a:off x="2129377" y="-242582"/>
          <a:ext cx="2086774" cy="1693655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Naming File</a:t>
          </a:r>
        </a:p>
      </dsp:txBody>
      <dsp:txXfrm>
        <a:off x="2434978" y="5448"/>
        <a:ext cx="1475572" cy="1197595"/>
      </dsp:txXfrm>
    </dsp:sp>
    <dsp:sp modelId="{55C1261A-C554-416B-B6F1-29706BBB27FD}">
      <dsp:nvSpPr>
        <dsp:cNvPr id="0" name=""/>
        <dsp:cNvSpPr/>
      </dsp:nvSpPr>
      <dsp:spPr>
        <a:xfrm rot="1568376">
          <a:off x="4081428" y="858382"/>
          <a:ext cx="49167" cy="40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4082182" y="936675"/>
        <a:ext cx="34417" cy="244628"/>
      </dsp:txXfrm>
    </dsp:sp>
    <dsp:sp modelId="{E3DDDC35-0AD7-4139-B558-D29ED5A315BF}">
      <dsp:nvSpPr>
        <dsp:cNvPr id="0" name=""/>
        <dsp:cNvSpPr/>
      </dsp:nvSpPr>
      <dsp:spPr>
        <a:xfrm>
          <a:off x="3998368" y="674629"/>
          <a:ext cx="2086774" cy="1693655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Opening File</a:t>
          </a:r>
        </a:p>
      </dsp:txBody>
      <dsp:txXfrm>
        <a:off x="4303969" y="922659"/>
        <a:ext cx="1475572" cy="1197595"/>
      </dsp:txXfrm>
    </dsp:sp>
    <dsp:sp modelId="{D1299EEC-EF37-464D-9CB9-596340E7C320}">
      <dsp:nvSpPr>
        <dsp:cNvPr id="0" name=""/>
        <dsp:cNvSpPr/>
      </dsp:nvSpPr>
      <dsp:spPr>
        <a:xfrm rot="6245814">
          <a:off x="4806845" y="2179948"/>
          <a:ext cx="36707" cy="40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10800000">
        <a:off x="4813692" y="2256150"/>
        <a:ext cx="25695" cy="244628"/>
      </dsp:txXfrm>
    </dsp:sp>
    <dsp:sp modelId="{D917842B-92DB-4D25-94D7-5F603975645F}">
      <dsp:nvSpPr>
        <dsp:cNvPr id="0" name=""/>
        <dsp:cNvSpPr/>
      </dsp:nvSpPr>
      <dsp:spPr>
        <a:xfrm>
          <a:off x="3564748" y="2401339"/>
          <a:ext cx="2086774" cy="1693655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Writing File</a:t>
          </a:r>
        </a:p>
      </dsp:txBody>
      <dsp:txXfrm>
        <a:off x="3870349" y="2649369"/>
        <a:ext cx="1475572" cy="1197595"/>
      </dsp:txXfrm>
    </dsp:sp>
    <dsp:sp modelId="{B2B3416F-32DF-4886-A478-D846EB88876D}">
      <dsp:nvSpPr>
        <dsp:cNvPr id="0" name=""/>
        <dsp:cNvSpPr/>
      </dsp:nvSpPr>
      <dsp:spPr>
        <a:xfrm rot="10838629">
          <a:off x="2923310" y="3027926"/>
          <a:ext cx="453372" cy="40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10800000">
        <a:off x="3045620" y="3110155"/>
        <a:ext cx="331058" cy="244628"/>
      </dsp:txXfrm>
    </dsp:sp>
    <dsp:sp modelId="{2DDBD14B-A3C2-46EF-A52E-CF10741AA962}">
      <dsp:nvSpPr>
        <dsp:cNvPr id="0" name=""/>
        <dsp:cNvSpPr/>
      </dsp:nvSpPr>
      <dsp:spPr>
        <a:xfrm>
          <a:off x="622808" y="2368281"/>
          <a:ext cx="2086774" cy="1693655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Reading File</a:t>
          </a:r>
        </a:p>
      </dsp:txBody>
      <dsp:txXfrm>
        <a:off x="928409" y="2616311"/>
        <a:ext cx="1475572" cy="1197595"/>
      </dsp:txXfrm>
    </dsp:sp>
    <dsp:sp modelId="{E510983E-BA19-4BEB-A6D5-4A3B8BE5D442}">
      <dsp:nvSpPr>
        <dsp:cNvPr id="0" name=""/>
        <dsp:cNvSpPr/>
      </dsp:nvSpPr>
      <dsp:spPr>
        <a:xfrm rot="15181694">
          <a:off x="1307816" y="2066595"/>
          <a:ext cx="140156" cy="40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 rot="10800000">
        <a:off x="1334976" y="2168245"/>
        <a:ext cx="98109" cy="244628"/>
      </dsp:txXfrm>
    </dsp:sp>
    <dsp:sp modelId="{016F4CB0-540D-4515-9075-AEC6DAF90439}">
      <dsp:nvSpPr>
        <dsp:cNvPr id="0" name=""/>
        <dsp:cNvSpPr/>
      </dsp:nvSpPr>
      <dsp:spPr>
        <a:xfrm>
          <a:off x="43889" y="471378"/>
          <a:ext cx="2086774" cy="1693655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Closing 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/>
              <a:cs typeface="Comic Sans MS"/>
            </a:rPr>
            <a:t>File</a:t>
          </a:r>
        </a:p>
      </dsp:txBody>
      <dsp:txXfrm>
        <a:off x="349490" y="719408"/>
        <a:ext cx="1475572" cy="1197595"/>
      </dsp:txXfrm>
    </dsp:sp>
    <dsp:sp modelId="{5B7C4A62-206E-4A4E-9545-4D6686A41067}">
      <dsp:nvSpPr>
        <dsp:cNvPr id="0" name=""/>
        <dsp:cNvSpPr/>
      </dsp:nvSpPr>
      <dsp:spPr>
        <a:xfrm rot="20466092">
          <a:off x="2081989" y="758205"/>
          <a:ext cx="91180" cy="407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2082726" y="844177"/>
        <a:ext cx="63826" cy="244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23A75-3CC4-421A-A332-7A0C61C15789}">
      <dsp:nvSpPr>
        <dsp:cNvPr id="0" name=""/>
        <dsp:cNvSpPr/>
      </dsp:nvSpPr>
      <dsp:spPr>
        <a:xfrm>
          <a:off x="4088346" y="0"/>
          <a:ext cx="989235" cy="65203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2CF8E-317F-4B66-A2FB-4CC2BBC1D61B}">
      <dsp:nvSpPr>
        <dsp:cNvPr id="0" name=""/>
        <dsp:cNvSpPr/>
      </dsp:nvSpPr>
      <dsp:spPr>
        <a:xfrm>
          <a:off x="37230" y="39622"/>
          <a:ext cx="4085920" cy="1362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It returns the current</a:t>
          </a:r>
          <a:r>
            <a:rPr lang="en-US" sz="2400" b="1" kern="1200" spc="-94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2400" b="1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position of the file</a:t>
          </a:r>
          <a:r>
            <a:rPr lang="en-US" sz="2400" b="1" kern="1200" spc="-3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 </a:t>
          </a:r>
          <a:r>
            <a:rPr lang="en-US" sz="2400" b="1" kern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handler.</a:t>
          </a:r>
          <a:endParaRPr lang="en-US" sz="2400" kern="1200" dirty="0">
            <a:solidFill>
              <a:schemeClr val="bg1"/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103754" y="106146"/>
        <a:ext cx="3952872" cy="1229698"/>
      </dsp:txXfrm>
    </dsp:sp>
    <dsp:sp modelId="{1B53C7B9-2AB1-479F-A0EC-D744060CEC72}">
      <dsp:nvSpPr>
        <dsp:cNvPr id="0" name=""/>
        <dsp:cNvSpPr/>
      </dsp:nvSpPr>
      <dsp:spPr>
        <a:xfrm>
          <a:off x="4167795" y="2138118"/>
          <a:ext cx="905931" cy="65203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EAB65-8B28-4744-BBB5-8154C262586D}">
      <dsp:nvSpPr>
        <dsp:cNvPr id="0" name=""/>
        <dsp:cNvSpPr/>
      </dsp:nvSpPr>
      <dsp:spPr>
        <a:xfrm>
          <a:off x="46741" y="1371416"/>
          <a:ext cx="4163940" cy="20720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Syntax:</a:t>
          </a:r>
          <a:br>
            <a:rPr lang="en-IN" sz="1900" kern="1200" dirty="0"/>
          </a:br>
          <a:r>
            <a:rPr lang="en-IN" sz="2100" b="1" kern="1200" dirty="0" err="1">
              <a:solidFill>
                <a:schemeClr val="bg1"/>
              </a:solidFill>
              <a:latin typeface="Arial Narrow"/>
              <a:cs typeface="Arial Narrow"/>
            </a:rPr>
            <a:t>fileObject.tell</a:t>
          </a:r>
          <a:r>
            <a:rPr lang="en-IN" sz="2100" b="1" kern="1200" dirty="0">
              <a:solidFill>
                <a:schemeClr val="bg1"/>
              </a:solidFill>
              <a:latin typeface="Arial Narrow"/>
              <a:cs typeface="Arial Narrow"/>
            </a:rPr>
            <a:t>()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solidFill>
                <a:schemeClr val="bg1"/>
              </a:solidFill>
              <a:latin typeface="Arial Narrow"/>
              <a:cs typeface="Times New Roman"/>
            </a:rPr>
            <a:t>File pointer moves record by record. Number of bytes may not be same for each record as values can be different</a:t>
          </a:r>
          <a:endParaRPr lang="en-IN" sz="1900" kern="1200" dirty="0">
            <a:solidFill>
              <a:srgbClr val="C00000"/>
            </a:solidFill>
            <a:latin typeface="Times New Roman"/>
            <a:cs typeface="Times New Roman"/>
          </a:endParaRPr>
        </a:p>
      </dsp:txBody>
      <dsp:txXfrm>
        <a:off x="147892" y="1472567"/>
        <a:ext cx="3961638" cy="1869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23A75-3CC4-421A-A332-7A0C61C15789}">
      <dsp:nvSpPr>
        <dsp:cNvPr id="0" name=""/>
        <dsp:cNvSpPr/>
      </dsp:nvSpPr>
      <dsp:spPr>
        <a:xfrm>
          <a:off x="3983916" y="0"/>
          <a:ext cx="1057524" cy="14505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2CF8E-317F-4B66-A2FB-4CC2BBC1D61B}">
      <dsp:nvSpPr>
        <dsp:cNvPr id="0" name=""/>
        <dsp:cNvSpPr/>
      </dsp:nvSpPr>
      <dsp:spPr>
        <a:xfrm>
          <a:off x="228727" y="0"/>
          <a:ext cx="4092409" cy="13470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  <a:latin typeface="Segoe UI Semibold" panose="020B0702040204020203" pitchFamily="34" charset="0"/>
              <a:ea typeface="Segoe UI Symbol" panose="020B0502040204020203" pitchFamily="34" charset="0"/>
              <a:cs typeface="Segoe UI Semibold" panose="020B0702040204020203" pitchFamily="34" charset="0"/>
            </a:rPr>
            <a:t>Moves the file handler to the desired location.</a:t>
          </a:r>
        </a:p>
      </dsp:txBody>
      <dsp:txXfrm>
        <a:off x="294487" y="65760"/>
        <a:ext cx="3960889" cy="1215572"/>
      </dsp:txXfrm>
    </dsp:sp>
    <dsp:sp modelId="{1B53C7B9-2AB1-479F-A0EC-D744060CEC72}">
      <dsp:nvSpPr>
        <dsp:cNvPr id="0" name=""/>
        <dsp:cNvSpPr/>
      </dsp:nvSpPr>
      <dsp:spPr>
        <a:xfrm>
          <a:off x="4137490" y="1864294"/>
          <a:ext cx="1018245" cy="14505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EAB65-8B28-4744-BBB5-8154C262586D}">
      <dsp:nvSpPr>
        <dsp:cNvPr id="0" name=""/>
        <dsp:cNvSpPr/>
      </dsp:nvSpPr>
      <dsp:spPr>
        <a:xfrm>
          <a:off x="207670" y="1336551"/>
          <a:ext cx="4136533" cy="19861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Syntax:</a:t>
          </a:r>
          <a:br>
            <a:rPr lang="en-IN" sz="1800" b="1" kern="1200" dirty="0">
              <a:solidFill>
                <a:schemeClr val="bg1"/>
              </a:solidFill>
              <a:latin typeface="Arial Narrow" panose="020B0606020202030204" pitchFamily="34" charset="0"/>
            </a:rPr>
          </a:br>
          <a:r>
            <a:rPr lang="en-IN" sz="2100" b="1" kern="1200" spc="-4" dirty="0" err="1">
              <a:solidFill>
                <a:schemeClr val="bg1"/>
              </a:solidFill>
              <a:latin typeface="Arial Narrow" panose="020B0606020202030204" pitchFamily="34" charset="0"/>
              <a:cs typeface="Arial Narrow"/>
            </a:rPr>
            <a:t>fileObject.seek</a:t>
          </a:r>
          <a:r>
            <a:rPr lang="en-IN" sz="2100" b="1" kern="1200" spc="-4" dirty="0">
              <a:solidFill>
                <a:schemeClr val="bg1"/>
              </a:solidFill>
              <a:latin typeface="Arial Narrow" panose="020B0606020202030204" pitchFamily="34" charset="0"/>
              <a:cs typeface="Arial Narrow"/>
            </a:rPr>
            <a:t>(offset,</a:t>
          </a:r>
          <a:r>
            <a:rPr lang="en-IN" sz="2100" b="1" kern="1200" spc="8" dirty="0">
              <a:solidFill>
                <a:schemeClr val="bg1"/>
              </a:solidFill>
              <a:latin typeface="Arial Narrow" panose="020B0606020202030204" pitchFamily="34" charset="0"/>
              <a:cs typeface="Arial Narrow"/>
            </a:rPr>
            <a:t> </a:t>
          </a:r>
          <a:r>
            <a:rPr lang="en-IN" sz="2100" b="1" kern="1200" spc="-4" dirty="0">
              <a:solidFill>
                <a:schemeClr val="bg1"/>
              </a:solidFill>
              <a:latin typeface="Arial Narrow" panose="020B0606020202030204" pitchFamily="34" charset="0"/>
              <a:cs typeface="Arial Narrow"/>
            </a:rPr>
            <a:t>whence)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offset:  position of the read/write pointer                     	within the</a:t>
          </a:r>
          <a:r>
            <a:rPr lang="en-US" sz="1800" b="1" kern="1200" spc="60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 </a:t>
          </a:r>
          <a:r>
            <a:rPr lang="en-US" sz="1800" b="1" kern="1200" spc="-4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file</a:t>
          </a:r>
          <a:endParaRPr lang="en-US" sz="1800" b="1" kern="1200" dirty="0">
            <a:solidFill>
              <a:schemeClr val="bg1"/>
            </a:solidFill>
            <a:latin typeface="Arial Narrow" panose="020B0606020202030204" pitchFamily="34" charset="0"/>
            <a:cs typeface="Times New Roman"/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whence: optional </a:t>
          </a:r>
          <a:r>
            <a:rPr lang="en-US" sz="1800" b="1" kern="1200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and </a:t>
          </a:r>
          <a:r>
            <a:rPr lang="en-US" sz="1800" b="1" kern="1200" spc="-4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defaults </a:t>
          </a:r>
          <a:r>
            <a:rPr lang="en-US" sz="1800" b="1" kern="1200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to</a:t>
          </a:r>
          <a:r>
            <a:rPr lang="en-US" sz="1800" b="1" kern="1200" spc="19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 </a:t>
          </a:r>
          <a:r>
            <a:rPr lang="en-US" sz="1800" b="1" kern="1200" dirty="0">
              <a:solidFill>
                <a:schemeClr val="bg1"/>
              </a:solidFill>
              <a:latin typeface="Arial Narrow" panose="020B0606020202030204" pitchFamily="34" charset="0"/>
              <a:cs typeface="Times New Roman"/>
            </a:rPr>
            <a:t>0</a:t>
          </a:r>
          <a:endParaRPr lang="en-IN" sz="1800" b="1" kern="1200" dirty="0">
            <a:solidFill>
              <a:schemeClr val="bg1"/>
            </a:solidFill>
            <a:latin typeface="Arial Narrow" panose="020B0606020202030204" pitchFamily="34" charset="0"/>
            <a:cs typeface="Times New Roman"/>
          </a:endParaRPr>
        </a:p>
      </dsp:txBody>
      <dsp:txXfrm>
        <a:off x="304624" y="1433505"/>
        <a:ext cx="3942625" cy="17922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3A2FC-FCEC-4D42-8863-DEBEEF0529D9}">
      <dsp:nvSpPr>
        <dsp:cNvPr id="0" name=""/>
        <dsp:cNvSpPr/>
      </dsp:nvSpPr>
      <dsp:spPr>
        <a:xfrm rot="5400000">
          <a:off x="1470802" y="2019595"/>
          <a:ext cx="631730" cy="3447368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>
            <a:solidFill>
              <a:schemeClr val="bg1"/>
            </a:solidFill>
            <a:latin typeface="Arial Black" panose="020B0A04020102020204" pitchFamily="34" charset="0"/>
          </a:endParaRPr>
        </a:p>
      </dsp:txBody>
      <dsp:txXfrm rot="5400000">
        <a:off x="62983" y="3585347"/>
        <a:ext cx="3336815" cy="315865"/>
      </dsp:txXfrm>
    </dsp:sp>
    <dsp:sp modelId="{13A8510F-5EB3-4795-8C51-5358AB4C504B}">
      <dsp:nvSpPr>
        <dsp:cNvPr id="0" name=""/>
        <dsp:cNvSpPr/>
      </dsp:nvSpPr>
      <dsp:spPr>
        <a:xfrm rot="5400000">
          <a:off x="5179708" y="2021888"/>
          <a:ext cx="627145" cy="3447368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 err="1">
              <a:solidFill>
                <a:schemeClr val="bg1"/>
              </a:solidFill>
              <a:latin typeface="Arial Black" panose="020B0A04020102020204" pitchFamily="34" charset="0"/>
            </a:rPr>
            <a:t>CS_writer</a:t>
          </a:r>
          <a:r>
            <a:rPr lang="en-IN" sz="1300" b="1" kern="1200" dirty="0">
              <a:solidFill>
                <a:schemeClr val="bg1"/>
              </a:solidFill>
              <a:latin typeface="Arial Black" panose="020B0A04020102020204" pitchFamily="34" charset="0"/>
            </a:rPr>
            <a:t> = csv. writer(File Object)</a:t>
          </a:r>
        </a:p>
      </dsp:txBody>
      <dsp:txXfrm rot="-5400000">
        <a:off x="3769597" y="3588785"/>
        <a:ext cx="3337618" cy="3135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3A2FC-FCEC-4D42-8863-DEBEEF0529D9}">
      <dsp:nvSpPr>
        <dsp:cNvPr id="0" name=""/>
        <dsp:cNvSpPr/>
      </dsp:nvSpPr>
      <dsp:spPr>
        <a:xfrm rot="5400000">
          <a:off x="1483291" y="2026582"/>
          <a:ext cx="574055" cy="3447368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b="1" kern="1200" dirty="0"/>
        </a:p>
      </dsp:txBody>
      <dsp:txXfrm rot="5400000">
        <a:off x="46635" y="3606752"/>
        <a:ext cx="3346908" cy="287027"/>
      </dsp:txXfrm>
    </dsp:sp>
    <dsp:sp modelId="{13A8510F-5EB3-4795-8C51-5358AB4C504B}">
      <dsp:nvSpPr>
        <dsp:cNvPr id="0" name=""/>
        <dsp:cNvSpPr/>
      </dsp:nvSpPr>
      <dsp:spPr>
        <a:xfrm rot="5400000">
          <a:off x="5168811" y="2004777"/>
          <a:ext cx="617664" cy="3447368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b="1" kern="1200" dirty="0">
            <a:solidFill>
              <a:schemeClr val="bg1"/>
            </a:solidFill>
            <a:latin typeface="Bahnschrift" panose="020B0502040204020203" pitchFamily="34" charset="0"/>
          </a:endParaRPr>
        </a:p>
      </dsp:txBody>
      <dsp:txXfrm rot="-5400000">
        <a:off x="3753960" y="3574045"/>
        <a:ext cx="3339277" cy="308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7:54.549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324 87,'-1'2,"0"-1,0 1,0-1,-1 0,1 1,0-1,-1 0,1 0,-1 0,1 0,-1 0,0 0,1 0,-1-1,0 1,-2 0,-34 6,12-3,-1 3,13-4,1 1,-1 0,1 1,0 0,0 1,0 0,-18 13,27-16,-1 0,0 0,0-1,0 1,0-1,0 0,0 0,-1-1,1 0,-1 0,1 0,-1 0,-9-1,34 0,13-1,33-4,-53 3,-1 0,1-1,-1 0,0 0,0-1,20-12,112-84,-128 88,-7 8,0-1,0 1,1 0,0 1,-1 0,1 0,1 1,-1 0,16-1,25-6,-20 3,-17 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56.832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57.768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59.199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01.583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05.881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32.7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34.143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39.25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785 390,'-784'-389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40.273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51.152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16.296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52.288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53.440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9:58.855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40:00.303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40:06.465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40:21.479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40:36.111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40:58.936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16,'3'0,"3"0,0-2,3-4,-2-1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40:59.487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26.613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28.376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32.575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0,'0'3,"0"-1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41.509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42.800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43.817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1,'4'0,"2"0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06T12:38:51.887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83cbc7f9f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g783cbc7f9f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83cbc7f9f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g783cbc7f9f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83cbc7f9f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g783cbc7f9f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B324E-7135-4EBB-831D-5EA7E8D1E428}" type="datetimeFigureOut">
              <a:rPr lang="en-US" smtClean="0"/>
              <a:pPr/>
              <a:t>11/23/2020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35242-ACE1-4159-95CE-AB4A373D690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92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09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9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60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hyperlink" Target="https://cdn.softwaretestinghelp.com/wp-content/qa/uploads/2019/01/Reading_specific_line_from_a_file.p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cdn.softwaretestinghelp.com/wp-content/qa/uploads/2019/01/Reading_specific_line_from_a_file_output.pn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3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10.xml"/><Relationship Id="rId26" Type="http://schemas.openxmlformats.org/officeDocument/2006/relationships/image" Target="../media/image680.png"/><Relationship Id="rId21" Type="http://schemas.openxmlformats.org/officeDocument/2006/relationships/customXml" Target="../ink/ink13.xml"/><Relationship Id="rId34" Type="http://schemas.openxmlformats.org/officeDocument/2006/relationships/customXml" Target="../ink/ink25.xml"/><Relationship Id="rId7" Type="http://schemas.openxmlformats.org/officeDocument/2006/relationships/customXml" Target="../ink/ink2.xml"/><Relationship Id="rId12" Type="http://schemas.openxmlformats.org/officeDocument/2006/relationships/image" Target="../media/image660.png"/><Relationship Id="rId17" Type="http://schemas.openxmlformats.org/officeDocument/2006/relationships/customXml" Target="../ink/ink9.xml"/><Relationship Id="rId25" Type="http://schemas.openxmlformats.org/officeDocument/2006/relationships/customXml" Target="../ink/ink17.xml"/><Relationship Id="rId33" Type="http://schemas.openxmlformats.org/officeDocument/2006/relationships/customXml" Target="../ink/ink24.xml"/><Relationship Id="rId38" Type="http://schemas.openxmlformats.org/officeDocument/2006/relationships/customXml" Target="../ink/ink28.xml"/><Relationship Id="rId2" Type="http://schemas.openxmlformats.org/officeDocument/2006/relationships/image" Target="../media/image55.png"/><Relationship Id="rId16" Type="http://schemas.openxmlformats.org/officeDocument/2006/relationships/image" Target="../media/image670.png"/><Relationship Id="rId20" Type="http://schemas.openxmlformats.org/officeDocument/2006/relationships/customXml" Target="../ink/ink12.xml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0.png"/><Relationship Id="rId11" Type="http://schemas.openxmlformats.org/officeDocument/2006/relationships/customXml" Target="../ink/ink5.xml"/><Relationship Id="rId24" Type="http://schemas.openxmlformats.org/officeDocument/2006/relationships/customXml" Target="../ink/ink16.xml"/><Relationship Id="rId32" Type="http://schemas.openxmlformats.org/officeDocument/2006/relationships/customXml" Target="../ink/ink23.xml"/><Relationship Id="rId37" Type="http://schemas.openxmlformats.org/officeDocument/2006/relationships/image" Target="../media/image690.png"/><Relationship Id="rId15" Type="http://schemas.openxmlformats.org/officeDocument/2006/relationships/customXml" Target="../ink/ink8.xml"/><Relationship Id="rId23" Type="http://schemas.openxmlformats.org/officeDocument/2006/relationships/customXml" Target="../ink/ink15.xml"/><Relationship Id="rId28" Type="http://schemas.openxmlformats.org/officeDocument/2006/relationships/customXml" Target="../ink/ink19.xml"/><Relationship Id="rId36" Type="http://schemas.openxmlformats.org/officeDocument/2006/relationships/customXml" Target="../ink/ink27.xml"/><Relationship Id="rId10" Type="http://schemas.openxmlformats.org/officeDocument/2006/relationships/customXml" Target="../ink/ink4.xml"/><Relationship Id="rId19" Type="http://schemas.openxmlformats.org/officeDocument/2006/relationships/customXml" Target="../ink/ink11.xml"/><Relationship Id="rId31" Type="http://schemas.openxmlformats.org/officeDocument/2006/relationships/customXml" Target="../ink/ink22.xml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customXml" Target="../ink/ink7.xml"/><Relationship Id="rId22" Type="http://schemas.openxmlformats.org/officeDocument/2006/relationships/customXml" Target="../ink/ink14.xml"/><Relationship Id="rId27" Type="http://schemas.openxmlformats.org/officeDocument/2006/relationships/customXml" Target="../ink/ink18.xml"/><Relationship Id="rId30" Type="http://schemas.openxmlformats.org/officeDocument/2006/relationships/customXml" Target="../ink/ink21.xml"/><Relationship Id="rId35" Type="http://schemas.openxmlformats.org/officeDocument/2006/relationships/customXml" Target="../ink/ink26.xml"/><Relationship Id="rId8" Type="http://schemas.openxmlformats.org/officeDocument/2006/relationships/image" Target="../media/image650.png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628900" y="3893344"/>
            <a:ext cx="6671044" cy="909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 dirty="0">
                <a:solidFill>
                  <a:schemeClr val="bg1"/>
                </a:solidFill>
                <a:latin typeface="Lucida Handwriting" panose="03010101010101010101" pitchFamily="66" charset="0"/>
              </a:rPr>
              <a:t>Prepared   by  Geetanjali Hota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 dirty="0">
                <a:solidFill>
                  <a:schemeClr val="bg1"/>
                </a:solidFill>
                <a:latin typeface="Lucida Handwriting" panose="03010101010101010101" pitchFamily="66" charset="0"/>
              </a:rPr>
              <a:t>PGT. Computer Science , DAV   </a:t>
            </a:r>
            <a:endParaRPr sz="2400" b="1" i="1" dirty="0">
              <a:solidFill>
                <a:schemeClr val="bg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98F58D-C281-4D7A-9991-E32229B06BE6}"/>
              </a:ext>
            </a:extLst>
          </p:cNvPr>
          <p:cNvSpPr txBox="1"/>
          <p:nvPr/>
        </p:nvSpPr>
        <p:spPr>
          <a:xfrm>
            <a:off x="431260" y="1949639"/>
            <a:ext cx="8310280" cy="768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Consolas" panose="020B0609020204030204" pitchFamily="49" charset="0"/>
              </a:rPr>
              <a:t>FILE HANDLING</a:t>
            </a:r>
            <a:endParaRPr lang="en-IN" sz="4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3200" y="753491"/>
            <a:ext cx="8337600" cy="38127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lang="en-IN" sz="2400" b="1" spc="-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spc="-4" dirty="0">
                <a:solidFill>
                  <a:schemeClr val="bg1"/>
                </a:solidFill>
                <a:highlight>
                  <a:srgbClr val="800080"/>
                </a:highlight>
                <a:latin typeface="Bookman Old Style" panose="02050604050505020204" pitchFamily="18" charset="0"/>
                <a:cs typeface="Times New Roman"/>
              </a:rPr>
              <a:t>str=myfile.read(30)</a:t>
            </a:r>
            <a:endParaRPr sz="2000" dirty="0">
              <a:solidFill>
                <a:schemeClr val="bg1"/>
              </a:solidFill>
              <a:highlight>
                <a:srgbClr val="800080"/>
              </a:highlight>
              <a:latin typeface="Bookman Old Style" panose="02050604050505020204" pitchFamily="18" charset="0"/>
              <a:cs typeface="Times New Roman"/>
            </a:endParaRPr>
          </a:p>
          <a:p>
            <a:pPr marL="9525">
              <a:lnSpc>
                <a:spcPts val="2400"/>
              </a:lnSpc>
              <a:spcBef>
                <a:spcPts val="15"/>
              </a:spcBef>
            </a:pPr>
            <a:r>
              <a:rPr lang="en-IN" sz="2000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</a:t>
            </a:r>
            <a:r>
              <a:rPr sz="1900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#</a:t>
            </a:r>
            <a:r>
              <a:rPr lang="en-IN" sz="1900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1.</a:t>
            </a:r>
            <a:r>
              <a:rPr sz="1900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Next read() reads the next 30 </a:t>
            </a:r>
            <a:r>
              <a:rPr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characters </a:t>
            </a:r>
            <a:r>
              <a:rPr sz="1900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from the </a:t>
            </a:r>
            <a:r>
              <a:rPr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last</a:t>
            </a:r>
            <a:r>
              <a:rPr sz="1900" spc="-19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</a:t>
            </a:r>
            <a:r>
              <a:rPr sz="1900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read</a:t>
            </a:r>
            <a:endParaRPr sz="1900" dirty="0">
              <a:latin typeface="Bookman Old Style" panose="02050604050505020204" pitchFamily="18" charset="0"/>
              <a:cs typeface="Times New Roman"/>
            </a:endParaRPr>
          </a:p>
          <a:p>
            <a:pPr marL="9525" marR="2884170">
              <a:lnSpc>
                <a:spcPts val="2400"/>
              </a:lnSpc>
              <a:spcBef>
                <a:spcPts val="116"/>
              </a:spcBef>
            </a:pPr>
            <a:r>
              <a:rPr lang="en-IN"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 F</a:t>
            </a:r>
            <a:r>
              <a:rPr lang="en-IN" sz="1900" spc="-4" dirty="0">
                <a:solidFill>
                  <a:srgbClr val="6F2F9F"/>
                </a:solidFill>
                <a:latin typeface="Bookman Old Style" panose="02050604050505020204" pitchFamily="18" charset="0"/>
                <a:cs typeface="Times New Roman"/>
              </a:rPr>
              <a:t>=</a:t>
            </a:r>
            <a:r>
              <a:rPr lang="en-IN"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open</a:t>
            </a:r>
            <a:r>
              <a:rPr sz="1900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(</a:t>
            </a:r>
            <a:r>
              <a:rPr sz="1900" spc="-4" dirty="0" err="1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r”</a:t>
            </a:r>
            <a:r>
              <a:rPr sz="1900" dirty="0" err="1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E</a:t>
            </a:r>
            <a:r>
              <a:rPr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:</a:t>
            </a:r>
            <a:r>
              <a:rPr lang="en-IN" sz="1900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\</a:t>
            </a:r>
            <a:r>
              <a:rPr sz="1900" spc="-8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poem.txt</a:t>
            </a:r>
            <a:r>
              <a:rPr sz="1900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”</a:t>
            </a:r>
            <a:r>
              <a:rPr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,</a:t>
            </a:r>
            <a:r>
              <a:rPr lang="en-US"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 “</a:t>
            </a:r>
            <a:r>
              <a:rPr sz="1900" spc="8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r</a:t>
            </a:r>
            <a:r>
              <a:rPr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”).</a:t>
            </a:r>
            <a:r>
              <a:rPr sz="1900" spc="-53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r</a:t>
            </a:r>
            <a:r>
              <a:rPr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ead(</a:t>
            </a:r>
            <a:r>
              <a:rPr sz="1900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3</a:t>
            </a:r>
            <a:r>
              <a:rPr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0) </a:t>
            </a:r>
            <a:endParaRPr lang="en-IN" sz="1900" spc="-4" dirty="0">
              <a:solidFill>
                <a:srgbClr val="0070C0"/>
              </a:solidFill>
              <a:latin typeface="Bookman Old Style" panose="02050604050505020204" pitchFamily="18" charset="0"/>
              <a:cs typeface="Times New Roman"/>
            </a:endParaRPr>
          </a:p>
          <a:p>
            <a:pPr marL="9525" marR="2905125">
              <a:lnSpc>
                <a:spcPts val="2400"/>
              </a:lnSpc>
            </a:pPr>
            <a:r>
              <a:rPr lang="en-US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#2. Entire file will be read    </a:t>
            </a:r>
          </a:p>
          <a:p>
            <a:pPr marL="9525" marR="2905125">
              <a:lnSpc>
                <a:spcPts val="2400"/>
              </a:lnSpc>
            </a:pPr>
            <a:r>
              <a:rPr lang="en-US"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 </a:t>
            </a:r>
            <a:r>
              <a:rPr lang="en-US" sz="1900" spc="-4" dirty="0">
                <a:solidFill>
                  <a:schemeClr val="accent3"/>
                </a:solidFill>
                <a:latin typeface="Bookman Old Style" panose="02050604050505020204" pitchFamily="18" charset="0"/>
                <a:cs typeface="Times New Roman"/>
              </a:rPr>
              <a:t>F=open(“</a:t>
            </a:r>
            <a:r>
              <a:rPr lang="en-US" sz="1900" spc="-4" dirty="0" err="1">
                <a:solidFill>
                  <a:schemeClr val="accent3"/>
                </a:solidFill>
                <a:latin typeface="Bookman Old Style" panose="02050604050505020204" pitchFamily="18" charset="0"/>
                <a:cs typeface="Times New Roman"/>
              </a:rPr>
              <a:t>poem.txt”,“r</a:t>
            </a:r>
            <a:r>
              <a:rPr lang="en-US" sz="1900" spc="-4" dirty="0">
                <a:solidFill>
                  <a:schemeClr val="accent3"/>
                </a:solidFill>
                <a:latin typeface="Bookman Old Style" panose="02050604050505020204" pitchFamily="18" charset="0"/>
                <a:cs typeface="Times New Roman"/>
              </a:rPr>
              <a:t>”).read()</a:t>
            </a:r>
            <a:endParaRPr lang="en-US" sz="1900" dirty="0">
              <a:solidFill>
                <a:schemeClr val="accent3"/>
              </a:solidFill>
              <a:latin typeface="Bookman Old Style" panose="02050604050505020204" pitchFamily="18" charset="0"/>
              <a:cs typeface="Times New Roman"/>
            </a:endParaRPr>
          </a:p>
          <a:p>
            <a:pPr marL="9525" marR="2884170">
              <a:lnSpc>
                <a:spcPts val="2400"/>
              </a:lnSpc>
              <a:spcBef>
                <a:spcPts val="116"/>
              </a:spcBef>
            </a:pPr>
            <a:r>
              <a:rPr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 </a:t>
            </a:r>
            <a:r>
              <a:rPr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#</a:t>
            </a:r>
            <a:r>
              <a:rPr lang="en-IN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3.</a:t>
            </a:r>
            <a:r>
              <a:rPr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Reads one line from the file  </a:t>
            </a:r>
            <a:r>
              <a:rPr lang="en-IN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     </a:t>
            </a:r>
          </a:p>
          <a:p>
            <a:pPr marL="9525" marR="2884170">
              <a:lnSpc>
                <a:spcPts val="2400"/>
              </a:lnSpc>
              <a:spcBef>
                <a:spcPts val="116"/>
              </a:spcBef>
            </a:pPr>
            <a:r>
              <a:rPr lang="en-IN"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 F</a:t>
            </a:r>
            <a:r>
              <a:rPr lang="en-IN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=</a:t>
            </a:r>
            <a:r>
              <a:rPr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open(“poem.txt”,</a:t>
            </a:r>
            <a:r>
              <a:rPr lang="en-US"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 “</a:t>
            </a:r>
            <a:r>
              <a:rPr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r”).</a:t>
            </a:r>
            <a:r>
              <a:rPr sz="1900" spc="-4" dirty="0" err="1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readline</a:t>
            </a:r>
            <a:r>
              <a:rPr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()</a:t>
            </a:r>
            <a:endParaRPr lang="en-IN" sz="1900" spc="-4" dirty="0">
              <a:solidFill>
                <a:srgbClr val="0070C0"/>
              </a:solidFill>
              <a:latin typeface="Bookman Old Style" panose="02050604050505020204" pitchFamily="18" charset="0"/>
              <a:cs typeface="Times New Roman"/>
            </a:endParaRPr>
          </a:p>
          <a:p>
            <a:pPr marL="9525" marR="2884170">
              <a:lnSpc>
                <a:spcPts val="2400"/>
              </a:lnSpc>
              <a:spcBef>
                <a:spcPts val="116"/>
              </a:spcBef>
            </a:pPr>
            <a:r>
              <a:rPr lang="en-US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#4. Reads 5 characters from the current  line</a:t>
            </a:r>
            <a:endParaRPr lang="en-US" sz="1900" spc="-4" dirty="0">
              <a:solidFill>
                <a:srgbClr val="0070C0"/>
              </a:solidFill>
              <a:latin typeface="Bookman Old Style" panose="02050604050505020204" pitchFamily="18" charset="0"/>
              <a:cs typeface="Times New Roman"/>
            </a:endParaRPr>
          </a:p>
          <a:p>
            <a:pPr marL="9525" marR="2884170">
              <a:lnSpc>
                <a:spcPts val="2400"/>
              </a:lnSpc>
              <a:spcBef>
                <a:spcPts val="116"/>
              </a:spcBef>
            </a:pPr>
            <a:r>
              <a:rPr lang="en-US" sz="1900" spc="-4" dirty="0">
                <a:solidFill>
                  <a:schemeClr val="accent3"/>
                </a:solidFill>
                <a:latin typeface="Bookman Old Style" panose="02050604050505020204" pitchFamily="18" charset="0"/>
                <a:cs typeface="Times New Roman"/>
              </a:rPr>
              <a:t> F=open(“poem.txt”, “r”).</a:t>
            </a:r>
            <a:r>
              <a:rPr lang="en-US" sz="1900" spc="-4" dirty="0" err="1">
                <a:solidFill>
                  <a:schemeClr val="accent3"/>
                </a:solidFill>
                <a:latin typeface="Bookman Old Style" panose="02050604050505020204" pitchFamily="18" charset="0"/>
                <a:cs typeface="Times New Roman"/>
              </a:rPr>
              <a:t>readline</a:t>
            </a:r>
            <a:r>
              <a:rPr lang="en-US" sz="1900" spc="-4" dirty="0">
                <a:solidFill>
                  <a:schemeClr val="accent3"/>
                </a:solidFill>
                <a:latin typeface="Bookman Old Style" panose="02050604050505020204" pitchFamily="18" charset="0"/>
                <a:cs typeface="Times New Roman"/>
              </a:rPr>
              <a:t>(5)</a:t>
            </a:r>
            <a:endParaRPr sz="1900" dirty="0">
              <a:solidFill>
                <a:schemeClr val="accent3"/>
              </a:solidFill>
              <a:latin typeface="Bookman Old Style" panose="02050604050505020204" pitchFamily="18" charset="0"/>
              <a:cs typeface="Times New Roman"/>
            </a:endParaRPr>
          </a:p>
          <a:p>
            <a:pPr marL="9525">
              <a:lnSpc>
                <a:spcPts val="2400"/>
              </a:lnSpc>
            </a:pPr>
            <a:r>
              <a:rPr lang="en-IN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</a:t>
            </a:r>
            <a:r>
              <a:rPr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#</a:t>
            </a:r>
            <a:r>
              <a:rPr lang="en-IN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5.</a:t>
            </a:r>
            <a:r>
              <a:rPr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reads </a:t>
            </a:r>
            <a:r>
              <a:rPr sz="1900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all </a:t>
            </a:r>
            <a:r>
              <a:rPr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line</a:t>
            </a:r>
            <a:r>
              <a:rPr lang="en-IN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s</a:t>
            </a:r>
            <a:r>
              <a:rPr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</a:t>
            </a:r>
            <a:r>
              <a:rPr lang="en-IN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and returns each line as a string elements in a list</a:t>
            </a:r>
            <a:endParaRPr sz="1900" dirty="0">
              <a:latin typeface="Bookman Old Style" panose="02050604050505020204" pitchFamily="18" charset="0"/>
              <a:cs typeface="Times New Roman"/>
            </a:endParaRPr>
          </a:p>
          <a:p>
            <a:pPr marL="9525" marR="2905125">
              <a:lnSpc>
                <a:spcPts val="2400"/>
              </a:lnSpc>
            </a:pPr>
            <a:r>
              <a:rPr lang="en-IN" sz="1900" spc="-4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 </a:t>
            </a:r>
            <a:r>
              <a:rPr lang="en-IN" sz="1900" spc="-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F=</a:t>
            </a:r>
            <a:r>
              <a:rPr sz="1900" spc="-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open(</a:t>
            </a:r>
            <a:r>
              <a:rPr sz="1900" spc="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“</a:t>
            </a:r>
            <a:r>
              <a:rPr sz="1900" spc="-8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po</a:t>
            </a:r>
            <a:r>
              <a:rPr sz="1900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e</a:t>
            </a:r>
            <a:r>
              <a:rPr sz="1900" spc="-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m.txt</a:t>
            </a:r>
            <a:r>
              <a:rPr sz="1900" spc="8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”</a:t>
            </a:r>
            <a:r>
              <a:rPr sz="1900" spc="-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,</a:t>
            </a:r>
            <a:r>
              <a:rPr lang="en-US" sz="1900" spc="-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 “</a:t>
            </a:r>
            <a:r>
              <a:rPr sz="1900" spc="-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r”).</a:t>
            </a:r>
            <a:r>
              <a:rPr sz="1900" spc="-60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r</a:t>
            </a:r>
            <a:r>
              <a:rPr sz="1900" spc="-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eadl</a:t>
            </a:r>
            <a:r>
              <a:rPr sz="1900" spc="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i</a:t>
            </a:r>
            <a:r>
              <a:rPr sz="1900" spc="-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ne</a:t>
            </a:r>
            <a:r>
              <a:rPr sz="1900" spc="8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s</a:t>
            </a:r>
            <a:r>
              <a:rPr sz="1900" spc="-4" dirty="0">
                <a:solidFill>
                  <a:srgbClr val="7030A0"/>
                </a:solidFill>
                <a:latin typeface="Bookman Old Style" panose="02050604050505020204" pitchFamily="18" charset="0"/>
                <a:cs typeface="Times New Roman"/>
              </a:rPr>
              <a:t>() </a:t>
            </a:r>
            <a:endParaRPr lang="en-IN" sz="1900" spc="-4" dirty="0">
              <a:solidFill>
                <a:srgbClr val="7030A0"/>
              </a:solidFill>
              <a:latin typeface="Bookman Old Style" panose="02050604050505020204" pitchFamily="18" charset="0"/>
              <a:cs typeface="Times New Roman"/>
            </a:endParaRPr>
          </a:p>
          <a:p>
            <a:pPr marL="9525" marR="2905125"/>
            <a:r>
              <a:rPr lang="en-IN" sz="1900" spc="-4" dirty="0">
                <a:solidFill>
                  <a:srgbClr val="001F5F"/>
                </a:solidFill>
                <a:latin typeface="Bookman Old Style" panose="02050604050505020204" pitchFamily="18" charset="0"/>
                <a:cs typeface="Times New Roman"/>
              </a:rPr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6380B6-1652-4B88-9330-53F3911F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F9A88-AD4C-4B42-A287-FD4C6AD0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99" y="897646"/>
            <a:ext cx="3226133" cy="636367"/>
          </a:xfrm>
          <a:solidFill>
            <a:schemeClr val="tx1">
              <a:lumMod val="20000"/>
              <a:lumOff val="80000"/>
            </a:schemeClr>
          </a:solidFill>
          <a:ln w="19050"/>
          <a:effectLst>
            <a:innerShdw blurRad="114300">
              <a:prstClr val="black"/>
            </a:innerShdw>
          </a:effectLst>
        </p:spPr>
        <p:txBody>
          <a:bodyPr/>
          <a:lstStyle/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400" b="1" dirty="0">
                <a:solidFill>
                  <a:srgbClr val="002060"/>
                </a:solidFill>
                <a:latin typeface="Bookman Old Style" pitchFamily="18" charset="0"/>
              </a:rPr>
              <a:t>Read only the 4</a:t>
            </a:r>
            <a:r>
              <a:rPr lang="en-IN" sz="1400" b="1" baseline="30000" dirty="0">
                <a:solidFill>
                  <a:srgbClr val="002060"/>
                </a:solidFill>
                <a:latin typeface="Bookman Old Style" pitchFamily="18" charset="0"/>
              </a:rPr>
              <a:t>th</a:t>
            </a:r>
            <a:r>
              <a:rPr lang="en-IN" sz="1400" b="1" dirty="0">
                <a:solidFill>
                  <a:srgbClr val="002060"/>
                </a:solidFill>
                <a:latin typeface="Bookman Old Style" pitchFamily="18" charset="0"/>
              </a:rPr>
              <a:t> line from the ‘test.txt’ file</a:t>
            </a:r>
            <a:endParaRPr lang="en-US" sz="1400" b="1" dirty="0">
              <a:solidFill>
                <a:srgbClr val="002060"/>
              </a:solidFill>
              <a:latin typeface="Bookman Old Style" pitchFamily="18" charset="0"/>
              <a:cs typeface="Arial" pitchFamily="34" charset="0"/>
            </a:endParaRPr>
          </a:p>
          <a:p>
            <a:endParaRPr lang="en-IN" dirty="0"/>
          </a:p>
        </p:txBody>
      </p:sp>
      <p:pic>
        <p:nvPicPr>
          <p:cNvPr id="5" name="Picture 4" descr="Reading specific line from a file">
            <a:hlinkClick r:id="rId2"/>
            <a:extLst>
              <a:ext uri="{FF2B5EF4-FFF2-40B4-BE49-F238E27FC236}">
                <a16:creationId xmlns:a16="http://schemas.microsoft.com/office/drawing/2014/main" id="{448C949C-BBC8-4FE6-8E1A-04F7C1A1CF3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790" y="1664708"/>
            <a:ext cx="3245749" cy="223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Picture 8" descr="Reading specific line from a file - Output">
            <a:hlinkClick r:id="rId4"/>
            <a:extLst>
              <a:ext uri="{FF2B5EF4-FFF2-40B4-BE49-F238E27FC236}">
                <a16:creationId xmlns:a16="http://schemas.microsoft.com/office/drawing/2014/main" id="{029A2D27-34AB-4560-B2B6-393B2ECF80B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38750" y="3736779"/>
            <a:ext cx="2540372" cy="782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B2493B-1FC6-4F5D-8749-1F87E8963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870" y="2365578"/>
            <a:ext cx="1805654" cy="13480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3E64E4-77C6-4F3A-9F5F-DD19F764CB92}"/>
              </a:ext>
            </a:extLst>
          </p:cNvPr>
          <p:cNvCxnSpPr>
            <a:cxnSpLocks/>
          </p:cNvCxnSpPr>
          <p:nvPr/>
        </p:nvCxnSpPr>
        <p:spPr>
          <a:xfrm flipH="1">
            <a:off x="3808697" y="3247835"/>
            <a:ext cx="618303" cy="74073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C0711BC-BA07-49EB-9CE6-63A91540A97D}"/>
              </a:ext>
            </a:extLst>
          </p:cNvPr>
          <p:cNvCxnSpPr>
            <a:cxnSpLocks/>
          </p:cNvCxnSpPr>
          <p:nvPr/>
        </p:nvCxnSpPr>
        <p:spPr>
          <a:xfrm rot="10800000">
            <a:off x="2209424" y="3853266"/>
            <a:ext cx="1216958" cy="285581"/>
          </a:xfrm>
          <a:prstGeom prst="curvedConnector3">
            <a:avLst>
              <a:gd name="adj1" fmla="val -687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2E8D1A-20E0-49C8-8C72-EFDDC2B2F6C8}"/>
              </a:ext>
            </a:extLst>
          </p:cNvPr>
          <p:cNvSpPr txBox="1">
            <a:spLocks/>
          </p:cNvSpPr>
          <p:nvPr/>
        </p:nvSpPr>
        <p:spPr>
          <a:xfrm>
            <a:off x="2693584" y="252689"/>
            <a:ext cx="3800015" cy="63636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  <a:cs typeface="Arial" pitchFamily="34" charset="0"/>
            </a:endParaRP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82065A6-E105-4368-93BA-F6AC2D819D13}"/>
              </a:ext>
            </a:extLst>
          </p:cNvPr>
          <p:cNvSpPr/>
          <p:nvPr/>
        </p:nvSpPr>
        <p:spPr>
          <a:xfrm>
            <a:off x="1888416" y="1246045"/>
            <a:ext cx="275663" cy="30497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F3CF149-AA51-47DF-BFC5-EBFA1794DFBA}"/>
              </a:ext>
            </a:extLst>
          </p:cNvPr>
          <p:cNvSpPr/>
          <p:nvPr/>
        </p:nvSpPr>
        <p:spPr>
          <a:xfrm rot="5400000">
            <a:off x="3518545" y="2561948"/>
            <a:ext cx="235606" cy="26316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bbon: Curved and Tilted Down 18">
            <a:extLst>
              <a:ext uri="{FF2B5EF4-FFF2-40B4-BE49-F238E27FC236}">
                <a16:creationId xmlns:a16="http://schemas.microsoft.com/office/drawing/2014/main" id="{94CDFEEF-4394-4C70-9120-2AB469CD593F}"/>
              </a:ext>
            </a:extLst>
          </p:cNvPr>
          <p:cNvSpPr/>
          <p:nvPr/>
        </p:nvSpPr>
        <p:spPr>
          <a:xfrm>
            <a:off x="4427000" y="873207"/>
            <a:ext cx="4246015" cy="1927745"/>
          </a:xfrm>
          <a:prstGeom prst="ellipseRibb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 Black" panose="020B0A04020102020204" pitchFamily="34" charset="0"/>
              </a:rPr>
              <a:t>FILE  contains “GOOD” before execution</a:t>
            </a: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IN" sz="1400" dirty="0">
              <a:solidFill>
                <a:schemeClr val="bg1"/>
              </a:solidFill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400" dirty="0">
                <a:solidFill>
                  <a:schemeClr val="bg1"/>
                </a:solidFill>
              </a:rPr>
              <a:t>F=open(“</a:t>
            </a:r>
            <a:r>
              <a:rPr lang="en-IN" sz="1400" dirty="0" err="1">
                <a:solidFill>
                  <a:schemeClr val="bg1"/>
                </a:solidFill>
              </a:rPr>
              <a:t>main.txt”,”w</a:t>
            </a:r>
            <a:r>
              <a:rPr lang="en-IN" sz="1400" dirty="0">
                <a:solidFill>
                  <a:schemeClr val="bg1"/>
                </a:solidFill>
              </a:rPr>
              <a:t>”)</a:t>
            </a: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400" dirty="0" err="1">
                <a:solidFill>
                  <a:schemeClr val="bg1"/>
                </a:solidFill>
              </a:rPr>
              <a:t>F.write</a:t>
            </a:r>
            <a:r>
              <a:rPr lang="en-IN" sz="1400" dirty="0">
                <a:solidFill>
                  <a:schemeClr val="bg1"/>
                </a:solidFill>
              </a:rPr>
              <a:t>(“Bye”)</a:t>
            </a: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400" dirty="0" err="1">
                <a:solidFill>
                  <a:schemeClr val="bg1"/>
                </a:solidFill>
              </a:rPr>
              <a:t>F.close</a:t>
            </a:r>
            <a:r>
              <a:rPr lang="en-IN" sz="1400" dirty="0">
                <a:solidFill>
                  <a:schemeClr val="bg1"/>
                </a:solidFill>
              </a:rPr>
              <a:t>()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Ribbon: Tilted Down 19">
            <a:extLst>
              <a:ext uri="{FF2B5EF4-FFF2-40B4-BE49-F238E27FC236}">
                <a16:creationId xmlns:a16="http://schemas.microsoft.com/office/drawing/2014/main" id="{0C084611-4C09-4D66-AD6C-87D194231463}"/>
              </a:ext>
            </a:extLst>
          </p:cNvPr>
          <p:cNvSpPr/>
          <p:nvPr/>
        </p:nvSpPr>
        <p:spPr>
          <a:xfrm>
            <a:off x="4310800" y="2811336"/>
            <a:ext cx="4508434" cy="1956019"/>
          </a:xfrm>
          <a:prstGeom prst="ribb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400" b="1" dirty="0">
                <a:solidFill>
                  <a:schemeClr val="bg2"/>
                </a:solidFill>
                <a:latin typeface="Arial Black" panose="020B0A04020102020204" pitchFamily="34" charset="0"/>
              </a:rPr>
              <a:t>Write the last line of a text file “data.txt”</a:t>
            </a: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IN" sz="1400" b="1" dirty="0">
              <a:solidFill>
                <a:schemeClr val="bg2"/>
              </a:solidFill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400" dirty="0">
                <a:solidFill>
                  <a:schemeClr val="bg2"/>
                </a:solidFill>
              </a:rPr>
              <a:t>F=open(“data.txt”,” r ”)</a:t>
            </a: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sz="1400" dirty="0">
                <a:solidFill>
                  <a:schemeClr val="bg2"/>
                </a:solidFill>
              </a:rPr>
              <a:t>Line = </a:t>
            </a:r>
            <a:r>
              <a:rPr lang="en-IN" sz="1400" dirty="0" err="1">
                <a:solidFill>
                  <a:schemeClr val="bg2"/>
                </a:solidFill>
              </a:rPr>
              <a:t>F.readlines</a:t>
            </a:r>
            <a:r>
              <a:rPr lang="en-IN" sz="1400" dirty="0">
                <a:solidFill>
                  <a:schemeClr val="bg2"/>
                </a:solidFill>
              </a:rPr>
              <a:t>( )</a:t>
            </a: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dirty="0">
                <a:solidFill>
                  <a:schemeClr val="bg2"/>
                </a:solidFill>
              </a:rPr>
              <a:t>p</a:t>
            </a:r>
            <a:r>
              <a:rPr lang="en-IN" sz="1400" dirty="0">
                <a:solidFill>
                  <a:schemeClr val="bg2"/>
                </a:solidFill>
              </a:rPr>
              <a:t>rint(“last line= ’,Line[-1])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4" name="Callout: Down Arrow 23">
            <a:extLst>
              <a:ext uri="{FF2B5EF4-FFF2-40B4-BE49-F238E27FC236}">
                <a16:creationId xmlns:a16="http://schemas.microsoft.com/office/drawing/2014/main" id="{98BC89A9-1627-48A7-935F-D4F9DBD7B4D3}"/>
              </a:ext>
            </a:extLst>
          </p:cNvPr>
          <p:cNvSpPr/>
          <p:nvPr/>
        </p:nvSpPr>
        <p:spPr>
          <a:xfrm>
            <a:off x="2878499" y="285936"/>
            <a:ext cx="3401292" cy="894254"/>
          </a:xfrm>
          <a:prstGeom prst="downArrow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8D69CC0F-BCAA-4BCA-98CF-E505DA856B84}"/>
              </a:ext>
            </a:extLst>
          </p:cNvPr>
          <p:cNvSpPr/>
          <p:nvPr/>
        </p:nvSpPr>
        <p:spPr>
          <a:xfrm>
            <a:off x="6057374" y="921371"/>
            <a:ext cx="1015287" cy="365410"/>
          </a:xfrm>
          <a:prstGeom prst="wedgeRect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Lato" panose="020B0604020202020204" charset="0"/>
              </a:rPr>
              <a:t>FIND </a:t>
            </a:r>
            <a:r>
              <a:rPr lang="en-IN" sz="1100" b="1" dirty="0">
                <a:latin typeface="Lato" panose="020B0604020202020204" charset="0"/>
              </a:rPr>
              <a:t>THE ERROR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011BC692-7806-4AF3-B4BC-10BC6E6B9170}"/>
              </a:ext>
            </a:extLst>
          </p:cNvPr>
          <p:cNvSpPr/>
          <p:nvPr/>
        </p:nvSpPr>
        <p:spPr>
          <a:xfrm>
            <a:off x="7641656" y="1762407"/>
            <a:ext cx="590400" cy="496210"/>
          </a:xfrm>
          <a:prstGeom prst="wedgeRectCallout">
            <a:avLst>
              <a:gd name="adj1" fmla="val -51321"/>
              <a:gd name="adj2" fmla="val 95873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OP: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Bye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A224E9F-C50F-41B2-9E8B-249001491A6F}"/>
              </a:ext>
            </a:extLst>
          </p:cNvPr>
          <p:cNvSpPr/>
          <p:nvPr/>
        </p:nvSpPr>
        <p:spPr>
          <a:xfrm>
            <a:off x="7511226" y="4070082"/>
            <a:ext cx="418271" cy="200211"/>
          </a:xfrm>
          <a:prstGeom prst="wedgeRectCallout">
            <a:avLst>
              <a:gd name="adj1" fmla="val -47996"/>
              <a:gd name="adj2" fmla="val 1538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bg2"/>
              </a:solidFill>
              <a:latin typeface="Lato" panose="020B0604020202020204" charset="0"/>
            </a:endParaRPr>
          </a:p>
        </p:txBody>
      </p:sp>
      <p:pic>
        <p:nvPicPr>
          <p:cNvPr id="2" name="Picture 2" descr="Info Tech Corner: Pseudocode - November Activity">
            <a:extLst>
              <a:ext uri="{FF2B5EF4-FFF2-40B4-BE49-F238E27FC236}">
                <a16:creationId xmlns:a16="http://schemas.microsoft.com/office/drawing/2014/main" id="{ECB7376C-D7F8-4125-8B0F-1F2CFBDD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076" y="327481"/>
            <a:ext cx="2590229" cy="51341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85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0A3FC32-769C-4E0C-A3A2-E53492E1BED5}"/>
              </a:ext>
            </a:extLst>
          </p:cNvPr>
          <p:cNvSpPr txBox="1">
            <a:spLocks/>
          </p:cNvSpPr>
          <p:nvPr/>
        </p:nvSpPr>
        <p:spPr>
          <a:xfrm>
            <a:off x="790647" y="292671"/>
            <a:ext cx="7872090" cy="5148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vert="horz" wrap="square" lIns="0" tIns="952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IN" dirty="0"/>
              <a:t>            </a:t>
            </a:r>
            <a:r>
              <a:rPr lang="en-IN" sz="3200" dirty="0"/>
              <a:t>Random Access File Pointer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899A8F7-3A1A-4BEC-A456-8265C6D38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57714"/>
              </p:ext>
            </p:extLst>
          </p:nvPr>
        </p:nvGraphicFramePr>
        <p:xfrm>
          <a:off x="418932" y="1336905"/>
          <a:ext cx="5077582" cy="3500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bject 2">
            <a:extLst>
              <a:ext uri="{FF2B5EF4-FFF2-40B4-BE49-F238E27FC236}">
                <a16:creationId xmlns:a16="http://schemas.microsoft.com/office/drawing/2014/main" id="{CD00DAA7-76F3-4FDF-950C-7356D4C3ADD3}"/>
              </a:ext>
            </a:extLst>
          </p:cNvPr>
          <p:cNvSpPr txBox="1">
            <a:spLocks/>
          </p:cNvSpPr>
          <p:nvPr/>
        </p:nvSpPr>
        <p:spPr>
          <a:xfrm>
            <a:off x="563766" y="775854"/>
            <a:ext cx="3891055" cy="56105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vert="horz" wrap="square" lIns="0" tIns="952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IN" dirty="0"/>
              <a:t>    </a:t>
            </a:r>
            <a:r>
              <a:rPr lang="en-IN" sz="3500" dirty="0">
                <a:solidFill>
                  <a:schemeClr val="bg1"/>
                </a:solidFill>
                <a:latin typeface="Raleway" panose="020B0604020202020204" charset="0"/>
              </a:rPr>
              <a:t>tell()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43CA7EC-0940-4029-AFD0-F3E5AD93C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94140"/>
              </p:ext>
            </p:extLst>
          </p:nvPr>
        </p:nvGraphicFramePr>
        <p:xfrm>
          <a:off x="4401031" y="1403898"/>
          <a:ext cx="5156693" cy="3583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object 2">
            <a:extLst>
              <a:ext uri="{FF2B5EF4-FFF2-40B4-BE49-F238E27FC236}">
                <a16:creationId xmlns:a16="http://schemas.microsoft.com/office/drawing/2014/main" id="{73BAD639-C476-4C99-99FD-DDEAA8F10FF3}"/>
              </a:ext>
            </a:extLst>
          </p:cNvPr>
          <p:cNvSpPr txBox="1">
            <a:spLocks/>
          </p:cNvSpPr>
          <p:nvPr/>
        </p:nvSpPr>
        <p:spPr>
          <a:xfrm>
            <a:off x="4681702" y="775854"/>
            <a:ext cx="3973557" cy="56105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vert="horz" wrap="square" lIns="0" tIns="952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IN" dirty="0"/>
              <a:t>    </a:t>
            </a:r>
            <a:r>
              <a:rPr lang="en-IN" sz="3500" dirty="0">
                <a:solidFill>
                  <a:schemeClr val="bg1"/>
                </a:solidFill>
              </a:rPr>
              <a:t>seek()</a:t>
            </a:r>
          </a:p>
        </p:txBody>
      </p:sp>
      <p:pic>
        <p:nvPicPr>
          <p:cNvPr id="17410" name="Picture 2" descr="Thinking Face Clipart | Free Download Best Thinking Face Clipart on | Best  Meme on ME.ME">
            <a:extLst>
              <a:ext uri="{FF2B5EF4-FFF2-40B4-BE49-F238E27FC236}">
                <a16:creationId xmlns:a16="http://schemas.microsoft.com/office/drawing/2014/main" id="{4AA927D7-2B7D-46E4-8F16-C1BC5B92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941" y="272727"/>
            <a:ext cx="498858" cy="51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ED77-B4C1-49DF-B9CC-443EDEAA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77" y="292986"/>
            <a:ext cx="7959357" cy="481325"/>
          </a:xfrm>
          <a:solidFill>
            <a:srgbClr val="002060"/>
          </a:solidFill>
        </p:spPr>
        <p:txBody>
          <a:bodyPr/>
          <a:lstStyle/>
          <a:p>
            <a:endParaRPr lang="en-IN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9B54AB-A7D9-4012-BB71-AE4EE7E78938}"/>
              </a:ext>
            </a:extLst>
          </p:cNvPr>
          <p:cNvCxnSpPr>
            <a:cxnSpLocks/>
          </p:cNvCxnSpPr>
          <p:nvPr/>
        </p:nvCxnSpPr>
        <p:spPr>
          <a:xfrm flipV="1">
            <a:off x="2260164" y="2841756"/>
            <a:ext cx="2666595" cy="1905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74F454-29C3-4686-825A-905E383E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04" y="824802"/>
            <a:ext cx="8324445" cy="389428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94912-09E4-474C-B32B-D2976765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282" y="938831"/>
            <a:ext cx="1857433" cy="181811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25003-5335-4E8C-9210-225E3C2E2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177" y="2807438"/>
            <a:ext cx="2540971" cy="191164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" name="Graphic 3" descr="Arrow Rotate right">
            <a:extLst>
              <a:ext uri="{FF2B5EF4-FFF2-40B4-BE49-F238E27FC236}">
                <a16:creationId xmlns:a16="http://schemas.microsoft.com/office/drawing/2014/main" id="{319B96BA-885F-455C-8297-B6F9EA52E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5775">
            <a:off x="4297260" y="2040717"/>
            <a:ext cx="767167" cy="806776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7703B1E-8BF7-43D2-B5D0-55483DD3EAF2}"/>
              </a:ext>
            </a:extLst>
          </p:cNvPr>
          <p:cNvCxnSpPr>
            <a:cxnSpLocks/>
          </p:cNvCxnSpPr>
          <p:nvPr/>
        </p:nvCxnSpPr>
        <p:spPr>
          <a:xfrm flipV="1">
            <a:off x="1532698" y="2992609"/>
            <a:ext cx="1614332" cy="1604067"/>
          </a:xfrm>
          <a:prstGeom prst="bentConnector3">
            <a:avLst>
              <a:gd name="adj1" fmla="val 50000"/>
            </a:avLst>
          </a:prstGeom>
          <a:ln w="28575">
            <a:headEnd type="oval" w="med" len="med"/>
            <a:tailEnd type="triangle" w="med" len="med"/>
          </a:ln>
          <a:effec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AAE8D87-959D-4990-9E9A-F60F52B9EBA2}"/>
              </a:ext>
            </a:extLst>
          </p:cNvPr>
          <p:cNvCxnSpPr/>
          <p:nvPr/>
        </p:nvCxnSpPr>
        <p:spPr>
          <a:xfrm flipV="1">
            <a:off x="2580318" y="1072894"/>
            <a:ext cx="1013143" cy="734127"/>
          </a:xfrm>
          <a:prstGeom prst="bentConnector3">
            <a:avLst/>
          </a:prstGeom>
          <a:ln w="12700"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tar: 12 Points 9">
            <a:extLst>
              <a:ext uri="{FF2B5EF4-FFF2-40B4-BE49-F238E27FC236}">
                <a16:creationId xmlns:a16="http://schemas.microsoft.com/office/drawing/2014/main" id="{584ACBC9-C59D-465F-9D85-2173346EC798}"/>
              </a:ext>
            </a:extLst>
          </p:cNvPr>
          <p:cNvSpPr/>
          <p:nvPr/>
        </p:nvSpPr>
        <p:spPr>
          <a:xfrm>
            <a:off x="5713148" y="1181197"/>
            <a:ext cx="3001920" cy="2525816"/>
          </a:xfrm>
          <a:prstGeom prst="star12">
            <a:avLst>
              <a:gd name="adj" fmla="val 43356"/>
            </a:avLst>
          </a:prstGeom>
          <a:solidFill>
            <a:srgbClr val="7030A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1. F=open(‘SS’ , ‘r+’)</a:t>
            </a:r>
          </a:p>
          <a:p>
            <a:pPr lvl="0"/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2. </a:t>
            </a:r>
            <a:r>
              <a:rPr lang="en-IN" b="1" dirty="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F.write</a:t>
            </a:r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(‘0123344’)</a:t>
            </a:r>
          </a:p>
          <a:p>
            <a:pPr lvl="0"/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3.F.write(‘XYZERT’)</a:t>
            </a:r>
          </a:p>
          <a:p>
            <a:pPr lvl="0"/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4. </a:t>
            </a:r>
            <a:r>
              <a:rPr lang="en-IN" b="1" dirty="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F.close</a:t>
            </a:r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()</a:t>
            </a:r>
          </a:p>
          <a:p>
            <a:pPr lvl="0"/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5. </a:t>
            </a:r>
            <a:r>
              <a:rPr lang="en-IN" b="1" dirty="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F.seek</a:t>
            </a:r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(0)</a:t>
            </a:r>
          </a:p>
          <a:p>
            <a:pPr lvl="0"/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6. </a:t>
            </a:r>
            <a:r>
              <a:rPr lang="en-IN" b="1" dirty="0" err="1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F.read</a:t>
            </a:r>
            <a:r>
              <a:rPr lang="en-IN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()</a:t>
            </a:r>
            <a:endParaRPr lang="en-IN" dirty="0">
              <a:solidFill>
                <a:schemeClr val="bg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80207-6E2C-43DD-A12E-0E2897C064A5}"/>
              </a:ext>
            </a:extLst>
          </p:cNvPr>
          <p:cNvSpPr txBox="1"/>
          <p:nvPr/>
        </p:nvSpPr>
        <p:spPr>
          <a:xfrm rot="20053871">
            <a:off x="7604549" y="3499264"/>
            <a:ext cx="1005692" cy="4154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IN" sz="1050" b="1" dirty="0"/>
              <a:t>  FIND THE </a:t>
            </a:r>
          </a:p>
          <a:p>
            <a:r>
              <a:rPr lang="en-IN" sz="1050" b="1" dirty="0"/>
              <a:t>    ERROR</a:t>
            </a:r>
          </a:p>
        </p:txBody>
      </p:sp>
      <p:pic>
        <p:nvPicPr>
          <p:cNvPr id="8194" name="Picture 2" descr="Light Bulb Clipart Thought - Critical Thinking Clip Art Transparent PNG -  640x480 - Free Download on NicePNG">
            <a:extLst>
              <a:ext uri="{FF2B5EF4-FFF2-40B4-BE49-F238E27FC236}">
                <a16:creationId xmlns:a16="http://schemas.microsoft.com/office/drawing/2014/main" id="{327ECD7F-45A5-45E7-AEAA-59D6F543F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499" y="824802"/>
            <a:ext cx="653146" cy="55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fo Tech Corner: Pseudocode - November Activity">
            <a:extLst>
              <a:ext uri="{FF2B5EF4-FFF2-40B4-BE49-F238E27FC236}">
                <a16:creationId xmlns:a16="http://schemas.microsoft.com/office/drawing/2014/main" id="{4CD5A1F4-8A9D-455E-8CA5-1A3308547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42" y="305621"/>
            <a:ext cx="2043188" cy="43802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578224" y="831301"/>
            <a:ext cx="8140904" cy="37877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en-IN" sz="1600" b="1" dirty="0">
                <a:solidFill>
                  <a:srgbClr val="7030A0"/>
                </a:solidFill>
                <a:latin typeface="Bookman Old Style" pitchFamily="18" charset="0"/>
              </a:rPr>
            </a:br>
            <a:r>
              <a:rPr lang="en-IN" sz="1800" b="1" dirty="0">
                <a:solidFill>
                  <a:srgbClr val="7030A0"/>
                </a:solidFill>
                <a:latin typeface="Bookman Old Style" pitchFamily="18" charset="0"/>
              </a:rPr>
              <a:t>Syntax:</a:t>
            </a:r>
            <a:br>
              <a:rPr lang="en-IN" sz="1800" dirty="0">
                <a:solidFill>
                  <a:srgbClr val="7030A0"/>
                </a:solidFill>
                <a:latin typeface="Bookman Old Style" pitchFamily="18" charset="0"/>
              </a:rPr>
            </a:br>
            <a:r>
              <a:rPr lang="en-IN" sz="1800" b="1" dirty="0" err="1">
                <a:solidFill>
                  <a:srgbClr val="7030A0"/>
                </a:solidFill>
                <a:latin typeface="Comic Sans MS" pitchFamily="66" charset="0"/>
              </a:rPr>
              <a:t>os.rename</a:t>
            </a:r>
            <a:r>
              <a:rPr lang="en-IN" sz="1800" b="1" dirty="0">
                <a:solidFill>
                  <a:srgbClr val="7030A0"/>
                </a:solidFill>
                <a:latin typeface="Comic Sans MS" pitchFamily="66" charset="0"/>
              </a:rPr>
              <a:t>(</a:t>
            </a:r>
            <a:r>
              <a:rPr lang="en-IN" sz="1800" b="1" dirty="0" err="1">
                <a:solidFill>
                  <a:srgbClr val="7030A0"/>
                </a:solidFill>
                <a:latin typeface="Comic Sans MS" pitchFamily="66" charset="0"/>
              </a:rPr>
              <a:t>current_file_name</a:t>
            </a:r>
            <a:r>
              <a:rPr lang="en-IN" sz="1800" b="1" dirty="0">
                <a:solidFill>
                  <a:srgbClr val="7030A0"/>
                </a:solidFill>
                <a:latin typeface="Comic Sans MS" pitchFamily="66" charset="0"/>
              </a:rPr>
              <a:t>, </a:t>
            </a:r>
            <a:r>
              <a:rPr lang="en-IN" sz="1800" b="1" dirty="0" err="1">
                <a:solidFill>
                  <a:srgbClr val="7030A0"/>
                </a:solidFill>
                <a:latin typeface="Comic Sans MS" pitchFamily="66" charset="0"/>
              </a:rPr>
              <a:t>new_file_name</a:t>
            </a:r>
            <a:r>
              <a:rPr lang="en-IN" sz="1600" b="1" dirty="0">
                <a:solidFill>
                  <a:srgbClr val="7030A0"/>
                </a:solidFill>
                <a:latin typeface="Comic Sans MS" pitchFamily="66" charset="0"/>
              </a:rPr>
              <a:t>)</a:t>
            </a:r>
            <a:br>
              <a:rPr lang="en-IN" sz="1600" b="1" dirty="0">
                <a:solidFill>
                  <a:srgbClr val="7030A0"/>
                </a:solidFill>
                <a:latin typeface="Comic Sans MS" pitchFamily="66" charset="0"/>
              </a:rPr>
            </a:br>
            <a:br>
              <a:rPr lang="en-IN" sz="1600" b="1" dirty="0">
                <a:solidFill>
                  <a:srgbClr val="7030A0"/>
                </a:solidFill>
                <a:latin typeface="Comic Sans MS" pitchFamily="66" charset="0"/>
              </a:rPr>
            </a:br>
            <a:r>
              <a:rPr lang="en-IN" sz="1600" b="1" dirty="0">
                <a:solidFill>
                  <a:srgbClr val="0070C0"/>
                </a:solidFill>
                <a:latin typeface="Comic Sans MS" pitchFamily="66" charset="0"/>
              </a:rPr>
              <a:t>Example 1:</a:t>
            </a:r>
            <a:br>
              <a:rPr lang="en-IN" sz="1600" dirty="0">
                <a:solidFill>
                  <a:srgbClr val="7030A0"/>
                </a:solidFill>
                <a:latin typeface="Comic Sans MS" pitchFamily="66" charset="0"/>
              </a:rPr>
            </a:br>
            <a:r>
              <a:rPr lang="en-IN" sz="1600" dirty="0">
                <a:solidFill>
                  <a:srgbClr val="C00000"/>
                </a:solidFill>
                <a:latin typeface="Comic Sans MS" pitchFamily="66" charset="0"/>
              </a:rPr>
              <a:t>import </a:t>
            </a:r>
            <a:r>
              <a:rPr lang="en-IN" sz="1600" dirty="0" err="1">
                <a:solidFill>
                  <a:srgbClr val="C00000"/>
                </a:solidFill>
                <a:latin typeface="Comic Sans MS" pitchFamily="66" charset="0"/>
              </a:rPr>
              <a:t>os</a:t>
            </a:r>
            <a:br>
              <a:rPr lang="en-IN" sz="1600" dirty="0">
                <a:solidFill>
                  <a:srgbClr val="C00000"/>
                </a:solidFill>
                <a:latin typeface="Comic Sans MS" pitchFamily="66" charset="0"/>
              </a:rPr>
            </a:br>
            <a:r>
              <a:rPr lang="en-IN" sz="1600" dirty="0" err="1">
                <a:solidFill>
                  <a:srgbClr val="C00000"/>
                </a:solidFill>
                <a:latin typeface="Comic Sans MS" pitchFamily="66" charset="0"/>
              </a:rPr>
              <a:t>os.rename</a:t>
            </a:r>
            <a:r>
              <a:rPr lang="en-IN" sz="1600" dirty="0">
                <a:solidFill>
                  <a:srgbClr val="C00000"/>
                </a:solidFill>
                <a:latin typeface="Comic Sans MS" pitchFamily="66" charset="0"/>
              </a:rPr>
              <a:t>(“test.txt”, “test1.txt”)</a:t>
            </a:r>
            <a:br>
              <a:rPr lang="en-IN" sz="1600" b="1" dirty="0">
                <a:solidFill>
                  <a:schemeClr val="bg2"/>
                </a:solidFill>
                <a:latin typeface="Comic Sans MS" pitchFamily="66" charset="0"/>
              </a:rPr>
            </a:br>
            <a:br>
              <a:rPr lang="en-IN" sz="1600" b="1" dirty="0">
                <a:solidFill>
                  <a:schemeClr val="bg2"/>
                </a:solidFill>
                <a:latin typeface="Comic Sans MS" pitchFamily="66" charset="0"/>
              </a:rPr>
            </a:br>
            <a:r>
              <a:rPr lang="en-IN" sz="1600" dirty="0">
                <a:solidFill>
                  <a:schemeClr val="bg2"/>
                </a:solidFill>
                <a:latin typeface="Comic Sans MS" pitchFamily="66" charset="0"/>
              </a:rPr>
              <a:t>Here ‘test.txt’  -&gt; Current file name </a:t>
            </a:r>
            <a:br>
              <a:rPr lang="en-IN" sz="1600" dirty="0">
                <a:solidFill>
                  <a:schemeClr val="bg2"/>
                </a:solidFill>
                <a:latin typeface="Comic Sans MS" pitchFamily="66" charset="0"/>
              </a:rPr>
            </a:br>
            <a:r>
              <a:rPr lang="en-IN" sz="1600" dirty="0">
                <a:solidFill>
                  <a:schemeClr val="bg2"/>
                </a:solidFill>
                <a:latin typeface="Comic Sans MS" pitchFamily="66" charset="0"/>
              </a:rPr>
              <a:t>      ‘test1.txt’ -&gt; New file name.</a:t>
            </a:r>
            <a:br>
              <a:rPr lang="en-IN" sz="1600" dirty="0">
                <a:solidFill>
                  <a:schemeClr val="bg2"/>
                </a:solidFill>
                <a:latin typeface="Comic Sans MS" pitchFamily="66" charset="0"/>
              </a:rPr>
            </a:br>
            <a:br>
              <a:rPr lang="en-IN" sz="1600" dirty="0">
                <a:solidFill>
                  <a:schemeClr val="bg2"/>
                </a:solidFill>
                <a:latin typeface="Comic Sans MS" pitchFamily="66" charset="0"/>
              </a:rPr>
            </a:br>
            <a:r>
              <a:rPr lang="en-IN" sz="16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ALTERNATIVE  METHOD </a:t>
            </a:r>
            <a:r>
              <a:rPr lang="en-IN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IN" sz="16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IN" sz="1600" dirty="0">
                <a:solidFill>
                  <a:schemeClr val="bg2"/>
                </a:solidFill>
                <a:latin typeface="Comic Sans MS" panose="030F0702030302020204" pitchFamily="66" charset="0"/>
              </a:rPr>
              <a:t>import </a:t>
            </a:r>
            <a:r>
              <a:rPr lang="en-IN" sz="1600" dirty="0" err="1">
                <a:solidFill>
                  <a:schemeClr val="bg2"/>
                </a:solidFill>
                <a:latin typeface="Comic Sans MS" pitchFamily="66" charset="0"/>
              </a:rPr>
              <a:t>os</a:t>
            </a:r>
            <a:br>
              <a:rPr lang="en-IN" sz="1600" dirty="0">
                <a:solidFill>
                  <a:schemeClr val="bg2"/>
                </a:solidFill>
                <a:latin typeface="Comic Sans MS" pitchFamily="66" charset="0"/>
              </a:rPr>
            </a:br>
            <a:r>
              <a:rPr lang="en-IN" sz="1600" dirty="0" err="1">
                <a:solidFill>
                  <a:schemeClr val="bg2"/>
                </a:solidFill>
                <a:latin typeface="Comic Sans MS" pitchFamily="66" charset="0"/>
              </a:rPr>
              <a:t>os.rename</a:t>
            </a:r>
            <a:r>
              <a:rPr lang="en-IN" sz="1600" dirty="0">
                <a:solidFill>
                  <a:schemeClr val="bg2"/>
                </a:solidFill>
                <a:latin typeface="Comic Sans MS" pitchFamily="66" charset="0"/>
              </a:rPr>
              <a:t>(“C:\\Documents\\Python\\test.txt”, “C:\\Documents\\Python\\test1.txt”)</a:t>
            </a:r>
          </a:p>
        </p:txBody>
      </p:sp>
      <p:pic>
        <p:nvPicPr>
          <p:cNvPr id="4" name="Picture 2" descr="C:\Users\DELL\Desktop\PYTHON _XII\images (6).jpg">
            <a:extLst>
              <a:ext uri="{FF2B5EF4-FFF2-40B4-BE49-F238E27FC236}">
                <a16:creationId xmlns:a16="http://schemas.microsoft.com/office/drawing/2014/main" id="{97E7E885-554F-405F-AEAC-A60DC3226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1226681"/>
            <a:ext cx="1632528" cy="1772302"/>
          </a:xfrm>
          <a:prstGeom prst="rect">
            <a:avLst/>
          </a:prstGeom>
          <a:noFill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61A1F18-E2C0-4BE9-AD08-110898B80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49" y="305478"/>
            <a:ext cx="7910379" cy="5001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  <a:ea typeface="Times New Roman" pitchFamily="18" charset="0"/>
                <a:cs typeface="Arial" pitchFamily="34" charset="0"/>
              </a:rPr>
              <a:t>rename() method:</a:t>
            </a:r>
            <a:r>
              <a:rPr lang="en-US" sz="1200" dirty="0">
                <a:solidFill>
                  <a:srgbClr val="002060"/>
                </a:solidFill>
                <a:latin typeface="Bookman Old Style" pitchFamily="18" charset="0"/>
                <a:ea typeface="Times New Roman" pitchFamily="18" charset="0"/>
                <a:cs typeface="Arial" pitchFamily="34" charset="0"/>
              </a:rPr>
              <a:t>.</a:t>
            </a:r>
            <a:endParaRPr lang="en-US" sz="1200" dirty="0">
              <a:solidFill>
                <a:srgbClr val="002060"/>
              </a:solidFill>
              <a:latin typeface="Bookman Old Style" pitchFamily="18" charset="0"/>
              <a:cs typeface="Arial" pitchFamily="34" charset="0"/>
            </a:endParaRPr>
          </a:p>
        </p:txBody>
      </p:sp>
      <p:pic>
        <p:nvPicPr>
          <p:cNvPr id="2" name="Picture 2" descr="Python Programming Tutorial - Renaming and Deleting files - YouTube">
            <a:extLst>
              <a:ext uri="{FF2B5EF4-FFF2-40B4-BE49-F238E27FC236}">
                <a16:creationId xmlns:a16="http://schemas.microsoft.com/office/drawing/2014/main" id="{08DB0A2F-C3F9-4E45-93FA-0BF8D537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3597088"/>
            <a:ext cx="1572017" cy="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57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313136"/>
            <a:ext cx="7635240" cy="38336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br>
              <a:rPr lang="en-IN" sz="1800" dirty="0">
                <a:solidFill>
                  <a:srgbClr val="002060"/>
                </a:solidFill>
                <a:latin typeface="Bookman Old Style" pitchFamily="18" charset="0"/>
              </a:rPr>
            </a:br>
            <a:r>
              <a:rPr lang="en-IN" sz="1800" dirty="0">
                <a:solidFill>
                  <a:schemeClr val="bg1"/>
                </a:solidFill>
                <a:latin typeface="Bookman Old Style" pitchFamily="18" charset="0"/>
              </a:rPr>
              <a:t>remove() method:</a:t>
            </a:r>
            <a:br>
              <a:rPr lang="en-IN" sz="1800" dirty="0">
                <a:solidFill>
                  <a:schemeClr val="bg1"/>
                </a:solidFill>
                <a:latin typeface="Bookman Old Style" pitchFamily="18" charset="0"/>
              </a:rPr>
            </a:br>
            <a:endParaRPr lang="en-IN" sz="18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7938"/>
            <a:ext cx="8389619" cy="383242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600" b="1" dirty="0">
                <a:latin typeface="Bookman Old Style" pitchFamily="18" charset="0"/>
              </a:rPr>
              <a:t>Deletes the file by supplying the file name or the file location that </a:t>
            </a:r>
          </a:p>
          <a:p>
            <a:pPr>
              <a:buNone/>
            </a:pPr>
            <a:r>
              <a:rPr lang="en-IN" sz="1600" b="1" dirty="0">
                <a:latin typeface="Bookman Old Style" pitchFamily="18" charset="0"/>
              </a:rPr>
              <a:t>you want to delete.</a:t>
            </a:r>
          </a:p>
          <a:p>
            <a:pPr>
              <a:buNone/>
            </a:pPr>
            <a:r>
              <a:rPr lang="en-IN" sz="2400" b="1" dirty="0">
                <a:solidFill>
                  <a:srgbClr val="00B050"/>
                </a:solidFill>
                <a:latin typeface="Bookman Old Style" pitchFamily="18" charset="0"/>
              </a:rPr>
              <a:t>Syntax:  </a:t>
            </a:r>
            <a:r>
              <a:rPr lang="en-IN" sz="2400" b="1" dirty="0" err="1">
                <a:solidFill>
                  <a:srgbClr val="7030A0"/>
                </a:solidFill>
                <a:latin typeface="Bookman Old Style" pitchFamily="18" charset="0"/>
              </a:rPr>
              <a:t>os.remove</a:t>
            </a:r>
            <a:r>
              <a:rPr lang="en-IN" sz="2400" b="1" dirty="0">
                <a:solidFill>
                  <a:srgbClr val="7030A0"/>
                </a:solidFill>
                <a:latin typeface="Bookman Old Style" pitchFamily="18" charset="0"/>
              </a:rPr>
              <a:t>(</a:t>
            </a:r>
            <a:r>
              <a:rPr lang="en-IN" sz="2400" b="1" dirty="0" err="1">
                <a:solidFill>
                  <a:srgbClr val="7030A0"/>
                </a:solidFill>
                <a:latin typeface="Bookman Old Style" pitchFamily="18" charset="0"/>
              </a:rPr>
              <a:t>file_name</a:t>
            </a:r>
            <a:r>
              <a:rPr lang="en-IN" sz="2400" b="1" dirty="0">
                <a:solidFill>
                  <a:srgbClr val="7030A0"/>
                </a:solidFill>
                <a:latin typeface="Bookman Old Style" pitchFamily="18" charset="0"/>
              </a:rPr>
              <a:t>)</a:t>
            </a:r>
          </a:p>
          <a:p>
            <a:pPr>
              <a:buNone/>
            </a:pPr>
            <a:endParaRPr lang="en-IN" sz="1600" b="1" dirty="0">
              <a:solidFill>
                <a:srgbClr val="C00000"/>
              </a:solidFill>
              <a:latin typeface="Bookman Old Style" pitchFamily="18" charset="0"/>
            </a:endParaRP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0DDA89B-209D-4487-8C2C-ECD651D80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" y="313136"/>
            <a:ext cx="8016239" cy="6848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800" b="1" dirty="0">
                <a:solidFill>
                  <a:srgbClr val="002060"/>
                </a:solidFill>
                <a:latin typeface="Bookman Old Style" pitchFamily="18" charset="0"/>
                <a:ea typeface="Times New Roman" pitchFamily="18" charset="0"/>
                <a:cs typeface="Arial" pitchFamily="34" charset="0"/>
              </a:rPr>
              <a:t>remove() method:</a:t>
            </a:r>
            <a:endParaRPr lang="en-US" sz="2800" b="1" dirty="0">
              <a:solidFill>
                <a:srgbClr val="002060"/>
              </a:solidFill>
              <a:latin typeface="Bookman Old Style" pitchFamily="18" charset="0"/>
              <a:cs typeface="Arial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dirty="0">
                <a:solidFill>
                  <a:srgbClr val="002060"/>
                </a:solidFill>
                <a:latin typeface="Bookman Old Style" pitchFamily="18" charset="0"/>
                <a:ea typeface="Times New Roman" pitchFamily="18" charset="0"/>
                <a:cs typeface="Arial" pitchFamily="34" charset="0"/>
              </a:rPr>
              <a:t>.</a:t>
            </a:r>
            <a:endParaRPr lang="en-US" sz="1200" dirty="0">
              <a:solidFill>
                <a:srgbClr val="002060"/>
              </a:solidFill>
              <a:latin typeface="Bookman Old Style" pitchFamily="18" charset="0"/>
              <a:cs typeface="Arial" pitchFamily="34" charset="0"/>
            </a:endParaRPr>
          </a:p>
        </p:txBody>
      </p:sp>
      <p:grpSp>
        <p:nvGrpSpPr>
          <p:cNvPr id="6" name="object 11">
            <a:extLst>
              <a:ext uri="{FF2B5EF4-FFF2-40B4-BE49-F238E27FC236}">
                <a16:creationId xmlns:a16="http://schemas.microsoft.com/office/drawing/2014/main" id="{0F189C1F-6CBA-4450-925D-2735FB1C4E1B}"/>
              </a:ext>
            </a:extLst>
          </p:cNvPr>
          <p:cNvGrpSpPr/>
          <p:nvPr/>
        </p:nvGrpSpPr>
        <p:grpSpPr>
          <a:xfrm>
            <a:off x="523881" y="2133476"/>
            <a:ext cx="7583425" cy="2414773"/>
            <a:chOff x="273050" y="2848610"/>
            <a:chExt cx="10772775" cy="38798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8C624E43-6B17-4F8E-B841-680441B0E5F8}"/>
                </a:ext>
              </a:extLst>
            </p:cNvPr>
            <p:cNvSpPr/>
            <p:nvPr/>
          </p:nvSpPr>
          <p:spPr>
            <a:xfrm>
              <a:off x="285750" y="2861310"/>
              <a:ext cx="10747375" cy="3854450"/>
            </a:xfrm>
            <a:custGeom>
              <a:avLst/>
              <a:gdLst/>
              <a:ahLst/>
              <a:cxnLst/>
              <a:rect l="l" t="t" r="r" b="b"/>
              <a:pathLst>
                <a:path w="10747375" h="3854450">
                  <a:moveTo>
                    <a:pt x="10104882" y="0"/>
                  </a:moveTo>
                  <a:lnTo>
                    <a:pt x="642378" y="0"/>
                  </a:lnTo>
                  <a:lnTo>
                    <a:pt x="594437" y="1762"/>
                  </a:lnTo>
                  <a:lnTo>
                    <a:pt x="547453" y="6966"/>
                  </a:lnTo>
                  <a:lnTo>
                    <a:pt x="501549" y="15487"/>
                  </a:lnTo>
                  <a:lnTo>
                    <a:pt x="456851" y="27201"/>
                  </a:lnTo>
                  <a:lnTo>
                    <a:pt x="413483" y="41984"/>
                  </a:lnTo>
                  <a:lnTo>
                    <a:pt x="371568" y="59712"/>
                  </a:lnTo>
                  <a:lnTo>
                    <a:pt x="331231" y="80260"/>
                  </a:lnTo>
                  <a:lnTo>
                    <a:pt x="292597" y="103503"/>
                  </a:lnTo>
                  <a:lnTo>
                    <a:pt x="255789" y="129318"/>
                  </a:lnTo>
                  <a:lnTo>
                    <a:pt x="220931" y="157581"/>
                  </a:lnTo>
                  <a:lnTo>
                    <a:pt x="188148" y="188166"/>
                  </a:lnTo>
                  <a:lnTo>
                    <a:pt x="157565" y="220950"/>
                  </a:lnTo>
                  <a:lnTo>
                    <a:pt x="129304" y="255808"/>
                  </a:lnTo>
                  <a:lnTo>
                    <a:pt x="103491" y="292616"/>
                  </a:lnTo>
                  <a:lnTo>
                    <a:pt x="80250" y="331250"/>
                  </a:lnTo>
                  <a:lnTo>
                    <a:pt x="59704" y="371585"/>
                  </a:lnTo>
                  <a:lnTo>
                    <a:pt x="41979" y="413498"/>
                  </a:lnTo>
                  <a:lnTo>
                    <a:pt x="27197" y="456863"/>
                  </a:lnTo>
                  <a:lnTo>
                    <a:pt x="15485" y="501557"/>
                  </a:lnTo>
                  <a:lnTo>
                    <a:pt x="6965" y="547454"/>
                  </a:lnTo>
                  <a:lnTo>
                    <a:pt x="1761" y="594432"/>
                  </a:lnTo>
                  <a:lnTo>
                    <a:pt x="0" y="642365"/>
                  </a:lnTo>
                  <a:lnTo>
                    <a:pt x="0" y="3211817"/>
                  </a:lnTo>
                  <a:lnTo>
                    <a:pt x="1761" y="3259758"/>
                  </a:lnTo>
                  <a:lnTo>
                    <a:pt x="6965" y="3306742"/>
                  </a:lnTo>
                  <a:lnTo>
                    <a:pt x="15485" y="3352646"/>
                  </a:lnTo>
                  <a:lnTo>
                    <a:pt x="27197" y="3397344"/>
                  </a:lnTo>
                  <a:lnTo>
                    <a:pt x="41979" y="3440712"/>
                  </a:lnTo>
                  <a:lnTo>
                    <a:pt x="59704" y="3482627"/>
                  </a:lnTo>
                  <a:lnTo>
                    <a:pt x="80250" y="3522964"/>
                  </a:lnTo>
                  <a:lnTo>
                    <a:pt x="103491" y="3561598"/>
                  </a:lnTo>
                  <a:lnTo>
                    <a:pt x="129304" y="3598406"/>
                  </a:lnTo>
                  <a:lnTo>
                    <a:pt x="157565" y="3633264"/>
                  </a:lnTo>
                  <a:lnTo>
                    <a:pt x="188148" y="3666047"/>
                  </a:lnTo>
                  <a:lnTo>
                    <a:pt x="220931" y="3696630"/>
                  </a:lnTo>
                  <a:lnTo>
                    <a:pt x="255789" y="3724891"/>
                  </a:lnTo>
                  <a:lnTo>
                    <a:pt x="292597" y="3750704"/>
                  </a:lnTo>
                  <a:lnTo>
                    <a:pt x="331231" y="3773945"/>
                  </a:lnTo>
                  <a:lnTo>
                    <a:pt x="371568" y="3794491"/>
                  </a:lnTo>
                  <a:lnTo>
                    <a:pt x="413483" y="3812216"/>
                  </a:lnTo>
                  <a:lnTo>
                    <a:pt x="456851" y="3826998"/>
                  </a:lnTo>
                  <a:lnTo>
                    <a:pt x="501549" y="3838710"/>
                  </a:lnTo>
                  <a:lnTo>
                    <a:pt x="547453" y="3847230"/>
                  </a:lnTo>
                  <a:lnTo>
                    <a:pt x="594437" y="3852434"/>
                  </a:lnTo>
                  <a:lnTo>
                    <a:pt x="642378" y="3854195"/>
                  </a:lnTo>
                  <a:lnTo>
                    <a:pt x="10104882" y="3854195"/>
                  </a:lnTo>
                  <a:lnTo>
                    <a:pt x="10152815" y="3852434"/>
                  </a:lnTo>
                  <a:lnTo>
                    <a:pt x="10199793" y="3847230"/>
                  </a:lnTo>
                  <a:lnTo>
                    <a:pt x="10245690" y="3838710"/>
                  </a:lnTo>
                  <a:lnTo>
                    <a:pt x="10290384" y="3826998"/>
                  </a:lnTo>
                  <a:lnTo>
                    <a:pt x="10333749" y="3812216"/>
                  </a:lnTo>
                  <a:lnTo>
                    <a:pt x="10375662" y="3794491"/>
                  </a:lnTo>
                  <a:lnTo>
                    <a:pt x="10415997" y="3773945"/>
                  </a:lnTo>
                  <a:lnTo>
                    <a:pt x="10454631" y="3750704"/>
                  </a:lnTo>
                  <a:lnTo>
                    <a:pt x="10491439" y="3724891"/>
                  </a:lnTo>
                  <a:lnTo>
                    <a:pt x="10526297" y="3696630"/>
                  </a:lnTo>
                  <a:lnTo>
                    <a:pt x="10559081" y="3666047"/>
                  </a:lnTo>
                  <a:lnTo>
                    <a:pt x="10589666" y="3633264"/>
                  </a:lnTo>
                  <a:lnTo>
                    <a:pt x="10617929" y="3598406"/>
                  </a:lnTo>
                  <a:lnTo>
                    <a:pt x="10643744" y="3561598"/>
                  </a:lnTo>
                  <a:lnTo>
                    <a:pt x="10666987" y="3522964"/>
                  </a:lnTo>
                  <a:lnTo>
                    <a:pt x="10687535" y="3482627"/>
                  </a:lnTo>
                  <a:lnTo>
                    <a:pt x="10705263" y="3440712"/>
                  </a:lnTo>
                  <a:lnTo>
                    <a:pt x="10720046" y="3397344"/>
                  </a:lnTo>
                  <a:lnTo>
                    <a:pt x="10731760" y="3352646"/>
                  </a:lnTo>
                  <a:lnTo>
                    <a:pt x="10740281" y="3306742"/>
                  </a:lnTo>
                  <a:lnTo>
                    <a:pt x="10745485" y="3259758"/>
                  </a:lnTo>
                  <a:lnTo>
                    <a:pt x="10747248" y="3211817"/>
                  </a:lnTo>
                  <a:lnTo>
                    <a:pt x="10747248" y="642365"/>
                  </a:lnTo>
                  <a:lnTo>
                    <a:pt x="10745485" y="594432"/>
                  </a:lnTo>
                  <a:lnTo>
                    <a:pt x="10740281" y="547454"/>
                  </a:lnTo>
                  <a:lnTo>
                    <a:pt x="10731760" y="501557"/>
                  </a:lnTo>
                  <a:lnTo>
                    <a:pt x="10720046" y="456863"/>
                  </a:lnTo>
                  <a:lnTo>
                    <a:pt x="10705263" y="413498"/>
                  </a:lnTo>
                  <a:lnTo>
                    <a:pt x="10687535" y="371585"/>
                  </a:lnTo>
                  <a:lnTo>
                    <a:pt x="10666987" y="331250"/>
                  </a:lnTo>
                  <a:lnTo>
                    <a:pt x="10643744" y="292616"/>
                  </a:lnTo>
                  <a:lnTo>
                    <a:pt x="10617929" y="255808"/>
                  </a:lnTo>
                  <a:lnTo>
                    <a:pt x="10589666" y="220950"/>
                  </a:lnTo>
                  <a:lnTo>
                    <a:pt x="10559081" y="188166"/>
                  </a:lnTo>
                  <a:lnTo>
                    <a:pt x="10526297" y="157581"/>
                  </a:lnTo>
                  <a:lnTo>
                    <a:pt x="10491439" y="129318"/>
                  </a:lnTo>
                  <a:lnTo>
                    <a:pt x="10454631" y="103503"/>
                  </a:lnTo>
                  <a:lnTo>
                    <a:pt x="10415997" y="80260"/>
                  </a:lnTo>
                  <a:lnTo>
                    <a:pt x="10375662" y="59712"/>
                  </a:lnTo>
                  <a:lnTo>
                    <a:pt x="10333749" y="41984"/>
                  </a:lnTo>
                  <a:lnTo>
                    <a:pt x="10290384" y="27201"/>
                  </a:lnTo>
                  <a:lnTo>
                    <a:pt x="10245690" y="15487"/>
                  </a:lnTo>
                  <a:lnTo>
                    <a:pt x="10199793" y="6966"/>
                  </a:lnTo>
                  <a:lnTo>
                    <a:pt x="10152815" y="1762"/>
                  </a:lnTo>
                  <a:lnTo>
                    <a:pt x="101048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CD307AAD-CB3D-4C59-8E98-C62CC0078F9E}"/>
                </a:ext>
              </a:extLst>
            </p:cNvPr>
            <p:cNvSpPr/>
            <p:nvPr/>
          </p:nvSpPr>
          <p:spPr>
            <a:xfrm>
              <a:off x="285750" y="2861310"/>
              <a:ext cx="10747375" cy="3854450"/>
            </a:xfrm>
            <a:custGeom>
              <a:avLst/>
              <a:gdLst/>
              <a:ahLst/>
              <a:cxnLst/>
              <a:rect l="l" t="t" r="r" b="b"/>
              <a:pathLst>
                <a:path w="10747375" h="3854450">
                  <a:moveTo>
                    <a:pt x="0" y="642365"/>
                  </a:moveTo>
                  <a:lnTo>
                    <a:pt x="1761" y="594432"/>
                  </a:lnTo>
                  <a:lnTo>
                    <a:pt x="6965" y="547454"/>
                  </a:lnTo>
                  <a:lnTo>
                    <a:pt x="15485" y="501557"/>
                  </a:lnTo>
                  <a:lnTo>
                    <a:pt x="27197" y="456863"/>
                  </a:lnTo>
                  <a:lnTo>
                    <a:pt x="41979" y="413498"/>
                  </a:lnTo>
                  <a:lnTo>
                    <a:pt x="59704" y="371585"/>
                  </a:lnTo>
                  <a:lnTo>
                    <a:pt x="80250" y="331250"/>
                  </a:lnTo>
                  <a:lnTo>
                    <a:pt x="103491" y="292616"/>
                  </a:lnTo>
                  <a:lnTo>
                    <a:pt x="129304" y="255808"/>
                  </a:lnTo>
                  <a:lnTo>
                    <a:pt x="157565" y="220950"/>
                  </a:lnTo>
                  <a:lnTo>
                    <a:pt x="188148" y="188166"/>
                  </a:lnTo>
                  <a:lnTo>
                    <a:pt x="220931" y="157581"/>
                  </a:lnTo>
                  <a:lnTo>
                    <a:pt x="255789" y="129318"/>
                  </a:lnTo>
                  <a:lnTo>
                    <a:pt x="292597" y="103503"/>
                  </a:lnTo>
                  <a:lnTo>
                    <a:pt x="331231" y="80260"/>
                  </a:lnTo>
                  <a:lnTo>
                    <a:pt x="371568" y="59712"/>
                  </a:lnTo>
                  <a:lnTo>
                    <a:pt x="413483" y="41984"/>
                  </a:lnTo>
                  <a:lnTo>
                    <a:pt x="456851" y="27201"/>
                  </a:lnTo>
                  <a:lnTo>
                    <a:pt x="501549" y="15487"/>
                  </a:lnTo>
                  <a:lnTo>
                    <a:pt x="547453" y="6966"/>
                  </a:lnTo>
                  <a:lnTo>
                    <a:pt x="594437" y="1762"/>
                  </a:lnTo>
                  <a:lnTo>
                    <a:pt x="642378" y="0"/>
                  </a:lnTo>
                  <a:lnTo>
                    <a:pt x="10104882" y="0"/>
                  </a:lnTo>
                  <a:lnTo>
                    <a:pt x="10152815" y="1762"/>
                  </a:lnTo>
                  <a:lnTo>
                    <a:pt x="10199793" y="6966"/>
                  </a:lnTo>
                  <a:lnTo>
                    <a:pt x="10245690" y="15487"/>
                  </a:lnTo>
                  <a:lnTo>
                    <a:pt x="10290384" y="27201"/>
                  </a:lnTo>
                  <a:lnTo>
                    <a:pt x="10333749" y="41984"/>
                  </a:lnTo>
                  <a:lnTo>
                    <a:pt x="10375662" y="59712"/>
                  </a:lnTo>
                  <a:lnTo>
                    <a:pt x="10415997" y="80260"/>
                  </a:lnTo>
                  <a:lnTo>
                    <a:pt x="10454631" y="103503"/>
                  </a:lnTo>
                  <a:lnTo>
                    <a:pt x="10491439" y="129318"/>
                  </a:lnTo>
                  <a:lnTo>
                    <a:pt x="10526297" y="157581"/>
                  </a:lnTo>
                  <a:lnTo>
                    <a:pt x="10559081" y="188166"/>
                  </a:lnTo>
                  <a:lnTo>
                    <a:pt x="10589666" y="220950"/>
                  </a:lnTo>
                  <a:lnTo>
                    <a:pt x="10617929" y="255808"/>
                  </a:lnTo>
                  <a:lnTo>
                    <a:pt x="10643744" y="292616"/>
                  </a:lnTo>
                  <a:lnTo>
                    <a:pt x="10666987" y="331250"/>
                  </a:lnTo>
                  <a:lnTo>
                    <a:pt x="10687535" y="371585"/>
                  </a:lnTo>
                  <a:lnTo>
                    <a:pt x="10705263" y="413498"/>
                  </a:lnTo>
                  <a:lnTo>
                    <a:pt x="10720046" y="456863"/>
                  </a:lnTo>
                  <a:lnTo>
                    <a:pt x="10731760" y="501557"/>
                  </a:lnTo>
                  <a:lnTo>
                    <a:pt x="10740281" y="547454"/>
                  </a:lnTo>
                  <a:lnTo>
                    <a:pt x="10745485" y="594432"/>
                  </a:lnTo>
                  <a:lnTo>
                    <a:pt x="10747248" y="642365"/>
                  </a:lnTo>
                  <a:lnTo>
                    <a:pt x="10747248" y="3211817"/>
                  </a:lnTo>
                  <a:lnTo>
                    <a:pt x="10745485" y="3259758"/>
                  </a:lnTo>
                  <a:lnTo>
                    <a:pt x="10740281" y="3306742"/>
                  </a:lnTo>
                  <a:lnTo>
                    <a:pt x="10731760" y="3352646"/>
                  </a:lnTo>
                  <a:lnTo>
                    <a:pt x="10720046" y="3397344"/>
                  </a:lnTo>
                  <a:lnTo>
                    <a:pt x="10705263" y="3440712"/>
                  </a:lnTo>
                  <a:lnTo>
                    <a:pt x="10687535" y="3482627"/>
                  </a:lnTo>
                  <a:lnTo>
                    <a:pt x="10666987" y="3522964"/>
                  </a:lnTo>
                  <a:lnTo>
                    <a:pt x="10643744" y="3561598"/>
                  </a:lnTo>
                  <a:lnTo>
                    <a:pt x="10617929" y="3598406"/>
                  </a:lnTo>
                  <a:lnTo>
                    <a:pt x="10589666" y="3633264"/>
                  </a:lnTo>
                  <a:lnTo>
                    <a:pt x="10559081" y="3666047"/>
                  </a:lnTo>
                  <a:lnTo>
                    <a:pt x="10526297" y="3696630"/>
                  </a:lnTo>
                  <a:lnTo>
                    <a:pt x="10491439" y="3724891"/>
                  </a:lnTo>
                  <a:lnTo>
                    <a:pt x="10454631" y="3750704"/>
                  </a:lnTo>
                  <a:lnTo>
                    <a:pt x="10415997" y="3773945"/>
                  </a:lnTo>
                  <a:lnTo>
                    <a:pt x="10375662" y="3794491"/>
                  </a:lnTo>
                  <a:lnTo>
                    <a:pt x="10333749" y="3812216"/>
                  </a:lnTo>
                  <a:lnTo>
                    <a:pt x="10290384" y="3826998"/>
                  </a:lnTo>
                  <a:lnTo>
                    <a:pt x="10245690" y="3838710"/>
                  </a:lnTo>
                  <a:lnTo>
                    <a:pt x="10199793" y="3847230"/>
                  </a:lnTo>
                  <a:lnTo>
                    <a:pt x="10152815" y="3852434"/>
                  </a:lnTo>
                  <a:lnTo>
                    <a:pt x="10104882" y="3854195"/>
                  </a:lnTo>
                  <a:lnTo>
                    <a:pt x="642378" y="3854195"/>
                  </a:lnTo>
                  <a:lnTo>
                    <a:pt x="594437" y="3852434"/>
                  </a:lnTo>
                  <a:lnTo>
                    <a:pt x="547453" y="3847230"/>
                  </a:lnTo>
                  <a:lnTo>
                    <a:pt x="501549" y="3838710"/>
                  </a:lnTo>
                  <a:lnTo>
                    <a:pt x="456851" y="3826998"/>
                  </a:lnTo>
                  <a:lnTo>
                    <a:pt x="413483" y="3812216"/>
                  </a:lnTo>
                  <a:lnTo>
                    <a:pt x="371568" y="3794491"/>
                  </a:lnTo>
                  <a:lnTo>
                    <a:pt x="331231" y="3773945"/>
                  </a:lnTo>
                  <a:lnTo>
                    <a:pt x="292597" y="3750704"/>
                  </a:lnTo>
                  <a:lnTo>
                    <a:pt x="255789" y="3724891"/>
                  </a:lnTo>
                  <a:lnTo>
                    <a:pt x="220931" y="3696630"/>
                  </a:lnTo>
                  <a:lnTo>
                    <a:pt x="188148" y="3666047"/>
                  </a:lnTo>
                  <a:lnTo>
                    <a:pt x="157565" y="3633264"/>
                  </a:lnTo>
                  <a:lnTo>
                    <a:pt x="129304" y="3598406"/>
                  </a:lnTo>
                  <a:lnTo>
                    <a:pt x="103491" y="3561598"/>
                  </a:lnTo>
                  <a:lnTo>
                    <a:pt x="80250" y="3522964"/>
                  </a:lnTo>
                  <a:lnTo>
                    <a:pt x="59704" y="3482627"/>
                  </a:lnTo>
                  <a:lnTo>
                    <a:pt x="41979" y="3440712"/>
                  </a:lnTo>
                  <a:lnTo>
                    <a:pt x="27197" y="3397344"/>
                  </a:lnTo>
                  <a:lnTo>
                    <a:pt x="15485" y="3352646"/>
                  </a:lnTo>
                  <a:lnTo>
                    <a:pt x="6965" y="3306742"/>
                  </a:lnTo>
                  <a:lnTo>
                    <a:pt x="1761" y="3259758"/>
                  </a:lnTo>
                  <a:lnTo>
                    <a:pt x="0" y="3211817"/>
                  </a:lnTo>
                  <a:lnTo>
                    <a:pt x="0" y="642365"/>
                  </a:lnTo>
                  <a:close/>
                </a:path>
              </a:pathLst>
            </a:custGeom>
            <a:grpFill/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" name="object 14">
            <a:extLst>
              <a:ext uri="{FF2B5EF4-FFF2-40B4-BE49-F238E27FC236}">
                <a16:creationId xmlns:a16="http://schemas.microsoft.com/office/drawing/2014/main" id="{7E62A96F-4AD7-4C4C-9072-9E8408A6774E}"/>
              </a:ext>
            </a:extLst>
          </p:cNvPr>
          <p:cNvSpPr txBox="1"/>
          <p:nvPr/>
        </p:nvSpPr>
        <p:spPr>
          <a:xfrm>
            <a:off x="754380" y="2352450"/>
            <a:ext cx="7196614" cy="1976823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vert="horz" wrap="square" lIns="0" tIns="9525" rIns="0" bIns="0" rtlCol="0">
            <a:spAutoFit/>
          </a:bodyPr>
          <a:lstStyle/>
          <a:p>
            <a:pPr marL="9525" marR="110014">
              <a:spcBef>
                <a:spcPts val="75"/>
              </a:spcBef>
            </a:pPr>
            <a:r>
              <a:rPr sz="2700" spc="-4" dirty="0">
                <a:solidFill>
                  <a:srgbClr val="002060"/>
                </a:solidFill>
                <a:latin typeface="Arial Narrow"/>
                <a:cs typeface="Arial Narrow"/>
              </a:rPr>
              <a:t>#</a:t>
            </a:r>
            <a:r>
              <a:rPr sz="2000" b="1" spc="-4" dirty="0">
                <a:solidFill>
                  <a:srgbClr val="002060"/>
                </a:solidFill>
                <a:latin typeface="Arial Narrow"/>
                <a:cs typeface="Arial Narrow"/>
              </a:rPr>
              <a:t>Check if file exists, then delete it: </a:t>
            </a:r>
            <a:endParaRPr lang="en-IN" sz="2000" b="1" spc="-4" dirty="0">
              <a:solidFill>
                <a:srgbClr val="002060"/>
              </a:solidFill>
              <a:latin typeface="Arial Narrow"/>
              <a:cs typeface="Arial Narrow"/>
            </a:endParaRPr>
          </a:p>
          <a:p>
            <a:pPr marL="9525" marR="110014">
              <a:spcBef>
                <a:spcPts val="75"/>
              </a:spcBef>
            </a:pPr>
            <a:r>
              <a:rPr sz="2000" b="1" spc="-4" dirty="0">
                <a:solidFill>
                  <a:srgbClr val="002060"/>
                </a:solidFill>
                <a:latin typeface="Arial Narrow"/>
                <a:cs typeface="Arial Narrow"/>
              </a:rPr>
              <a:t> import </a:t>
            </a:r>
            <a:r>
              <a:rPr sz="2000" b="1" dirty="0">
                <a:solidFill>
                  <a:srgbClr val="002060"/>
                </a:solidFill>
                <a:latin typeface="Arial Narrow"/>
                <a:cs typeface="Arial Narrow"/>
              </a:rPr>
              <a:t>os</a:t>
            </a:r>
          </a:p>
          <a:p>
            <a:pPr marL="694849" marR="514826" indent="-685800"/>
            <a:r>
              <a:rPr sz="2000" b="1" spc="-4" dirty="0">
                <a:solidFill>
                  <a:srgbClr val="002060"/>
                </a:solidFill>
                <a:latin typeface="Arial Narrow"/>
                <a:cs typeface="Arial Narrow"/>
              </a:rPr>
              <a:t>if os.path.exists("demofile.txt"):  </a:t>
            </a:r>
            <a:endParaRPr lang="en-IN" sz="2000" b="1" spc="-4" dirty="0">
              <a:solidFill>
                <a:srgbClr val="002060"/>
              </a:solidFill>
              <a:latin typeface="Arial Narrow"/>
              <a:cs typeface="Arial Narrow"/>
            </a:endParaRPr>
          </a:p>
          <a:p>
            <a:pPr marL="694849" marR="514826" indent="-685800"/>
            <a:r>
              <a:rPr lang="en-IN" sz="2000" b="1" spc="-4" dirty="0">
                <a:solidFill>
                  <a:srgbClr val="002060"/>
                </a:solidFill>
                <a:latin typeface="Arial Narrow"/>
                <a:cs typeface="Arial Narrow"/>
              </a:rPr>
              <a:t>             </a:t>
            </a:r>
            <a:r>
              <a:rPr sz="2000" b="1" spc="-4" dirty="0" err="1">
                <a:solidFill>
                  <a:srgbClr val="002060"/>
                </a:solidFill>
                <a:latin typeface="Arial Narrow"/>
                <a:cs typeface="Arial Narrow"/>
              </a:rPr>
              <a:t>os.remove</a:t>
            </a:r>
            <a:r>
              <a:rPr sz="2000" b="1" spc="-4" dirty="0">
                <a:solidFill>
                  <a:srgbClr val="002060"/>
                </a:solidFill>
                <a:latin typeface="Arial Narrow"/>
                <a:cs typeface="Arial Narrow"/>
              </a:rPr>
              <a:t>("demofile.txt")</a:t>
            </a:r>
            <a:endParaRPr sz="2000" b="1" dirty="0">
              <a:solidFill>
                <a:srgbClr val="002060"/>
              </a:solidFill>
              <a:latin typeface="Arial Narrow"/>
              <a:cs typeface="Arial Narrow"/>
            </a:endParaRPr>
          </a:p>
          <a:p>
            <a:pPr marL="9525"/>
            <a:r>
              <a:rPr sz="2000" b="1" spc="-4" dirty="0">
                <a:solidFill>
                  <a:srgbClr val="002060"/>
                </a:solidFill>
                <a:latin typeface="Arial Narrow"/>
                <a:cs typeface="Arial Narrow"/>
              </a:rPr>
              <a:t>else:</a:t>
            </a:r>
            <a:endParaRPr sz="2000" b="1" dirty="0">
              <a:solidFill>
                <a:srgbClr val="002060"/>
              </a:solidFill>
              <a:latin typeface="Arial Narrow"/>
              <a:cs typeface="Arial Narrow"/>
            </a:endParaRPr>
          </a:p>
          <a:p>
            <a:pPr marL="694849">
              <a:spcBef>
                <a:spcPts val="4"/>
              </a:spcBef>
            </a:pPr>
            <a:r>
              <a:rPr sz="2000" b="1" spc="-4" dirty="0">
                <a:solidFill>
                  <a:srgbClr val="002060"/>
                </a:solidFill>
                <a:latin typeface="Arial Narrow"/>
                <a:cs typeface="Arial Narrow"/>
              </a:rPr>
              <a:t>print("The file does not</a:t>
            </a:r>
            <a:r>
              <a:rPr sz="2000" b="1" spc="-71" dirty="0">
                <a:solidFill>
                  <a:srgbClr val="002060"/>
                </a:solidFill>
                <a:latin typeface="Arial Narrow"/>
                <a:cs typeface="Arial Narrow"/>
              </a:rPr>
              <a:t> </a:t>
            </a:r>
            <a:r>
              <a:rPr sz="2000" b="1" spc="-4" dirty="0">
                <a:solidFill>
                  <a:srgbClr val="002060"/>
                </a:solidFill>
                <a:latin typeface="Arial Narrow"/>
                <a:cs typeface="Arial Narrow"/>
              </a:rPr>
              <a:t>exist")</a:t>
            </a:r>
            <a:endParaRPr sz="2000" b="1" dirty="0">
              <a:solidFill>
                <a:srgbClr val="002060"/>
              </a:solidFill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0948" y="243411"/>
            <a:ext cx="2434681" cy="484588"/>
          </a:xfrm>
          <a:prstGeom prst="rect">
            <a:avLst/>
          </a:prstGeom>
          <a:solidFill>
            <a:schemeClr val="accent1"/>
          </a:solidFill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dirty="0">
                <a:solidFill>
                  <a:schemeClr val="bg1"/>
                </a:solidFill>
              </a:rPr>
              <a:t>flush()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5143" y="775205"/>
            <a:ext cx="8272456" cy="336024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wrap="square" lIns="0" tIns="10001" rIns="0" bIns="0" rtlCol="0">
            <a:spAutoFit/>
          </a:bodyPr>
          <a:lstStyle/>
          <a:p>
            <a:pPr marL="4061460" marR="3810" indent="-3821906">
              <a:spcBef>
                <a:spcPts val="79"/>
              </a:spcBef>
            </a:pPr>
            <a:r>
              <a:rPr sz="2400" b="1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It forces the writing of the data on </a:t>
            </a:r>
            <a:r>
              <a:rPr sz="2400" b="1" spc="-4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the disc </a:t>
            </a:r>
            <a:r>
              <a:rPr lang="en-IN" sz="2400" b="1" spc="-4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which </a:t>
            </a:r>
            <a:r>
              <a:rPr sz="2400" b="1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still</a:t>
            </a:r>
            <a:endParaRPr lang="en-US" sz="2400" b="1" dirty="0">
              <a:solidFill>
                <a:srgbClr val="00206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061460" marR="3810" indent="-3821906">
              <a:spcBef>
                <a:spcPts val="79"/>
              </a:spcBef>
            </a:pPr>
            <a:r>
              <a:rPr lang="en-IN" sz="2400" b="1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</a:t>
            </a:r>
            <a:r>
              <a:rPr sz="2400" b="1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ending</a:t>
            </a:r>
            <a:r>
              <a:rPr lang="en-US" sz="2400" b="1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sz="2400" b="1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</a:t>
            </a:r>
            <a:r>
              <a:rPr sz="2400" b="1" spc="-79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sz="2400" b="1" spc="-4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output </a:t>
            </a:r>
            <a:r>
              <a:rPr lang="en-IN" sz="2400" b="1" spc="-4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buffer before the program gets closed .</a:t>
            </a:r>
          </a:p>
          <a:p>
            <a:pPr marL="9525">
              <a:spcBef>
                <a:spcPts val="71"/>
              </a:spcBef>
            </a:pPr>
            <a:endParaRPr lang="en-IN" sz="1800" b="1" spc="-4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9525">
              <a:spcBef>
                <a:spcPts val="71"/>
              </a:spcBef>
            </a:pPr>
            <a:r>
              <a:rPr lang="en-IN" sz="1800" b="1" spc="-4" dirty="0">
                <a:solidFill>
                  <a:srgbClr val="C00000"/>
                </a:solidFill>
                <a:latin typeface="Times New Roman"/>
                <a:cs typeface="Times New Roman"/>
              </a:rPr>
              <a:t>  f=open(</a:t>
            </a:r>
            <a:r>
              <a:rPr lang="en-IN" sz="1800" b="1" spc="-4" dirty="0" err="1">
                <a:solidFill>
                  <a:srgbClr val="C00000"/>
                </a:solidFill>
                <a:latin typeface="Times New Roman"/>
                <a:cs typeface="Times New Roman"/>
              </a:rPr>
              <a:t>r"C</a:t>
            </a:r>
            <a:r>
              <a:rPr lang="en-IN" sz="1800" b="1" spc="-4" dirty="0">
                <a:solidFill>
                  <a:srgbClr val="C00000"/>
                </a:solidFill>
                <a:latin typeface="Times New Roman"/>
                <a:cs typeface="Times New Roman"/>
              </a:rPr>
              <a:t>:\Geetanjali\out.dat","w+")</a:t>
            </a:r>
            <a:endParaRPr lang="en-IN" sz="1800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9525" marR="4892040">
              <a:lnSpc>
                <a:spcPct val="120000"/>
              </a:lnSpc>
            </a:pPr>
            <a:r>
              <a:rPr lang="en-IN" sz="1800" b="1" spc="-4" dirty="0">
                <a:solidFill>
                  <a:srgbClr val="49452A"/>
                </a:solidFill>
                <a:latin typeface="Times New Roman"/>
                <a:cs typeface="Times New Roman"/>
              </a:rPr>
              <a:t>  </a:t>
            </a:r>
            <a:r>
              <a:rPr lang="en-IN" sz="1800" b="1" spc="-4" dirty="0" err="1">
                <a:solidFill>
                  <a:srgbClr val="49452A"/>
                </a:solidFill>
                <a:latin typeface="Times New Roman"/>
                <a:cs typeface="Times New Roman"/>
              </a:rPr>
              <a:t>f.write</a:t>
            </a:r>
            <a:r>
              <a:rPr lang="en-IN" sz="1800" b="1" spc="-4" dirty="0">
                <a:solidFill>
                  <a:srgbClr val="49452A"/>
                </a:solidFill>
                <a:latin typeface="Times New Roman"/>
                <a:cs typeface="Times New Roman"/>
              </a:rPr>
              <a:t>("The output </a:t>
            </a:r>
            <a:r>
              <a:rPr lang="en-IN" sz="1800" b="1" dirty="0">
                <a:solidFill>
                  <a:srgbClr val="49452A"/>
                </a:solidFill>
                <a:latin typeface="Times New Roman"/>
                <a:cs typeface="Times New Roman"/>
              </a:rPr>
              <a:t>is \n")  </a:t>
            </a:r>
          </a:p>
          <a:p>
            <a:pPr marL="9525" marR="4892040">
              <a:lnSpc>
                <a:spcPct val="120000"/>
              </a:lnSpc>
            </a:pPr>
            <a:r>
              <a:rPr lang="en-IN" sz="1800" b="1" spc="-4" dirty="0">
                <a:solidFill>
                  <a:srgbClr val="002060"/>
                </a:solidFill>
                <a:latin typeface="Times New Roman"/>
                <a:cs typeface="Times New Roman"/>
              </a:rPr>
              <a:t>  </a:t>
            </a:r>
            <a:r>
              <a:rPr lang="en-IN" sz="1800" b="1" spc="-4" dirty="0" err="1">
                <a:solidFill>
                  <a:srgbClr val="002060"/>
                </a:solidFill>
                <a:latin typeface="Times New Roman"/>
                <a:cs typeface="Times New Roman"/>
              </a:rPr>
              <a:t>f.write</a:t>
            </a:r>
            <a:r>
              <a:rPr lang="en-IN" sz="1800" b="1" spc="-4" dirty="0">
                <a:solidFill>
                  <a:srgbClr val="002060"/>
                </a:solidFill>
                <a:latin typeface="Times New Roman"/>
                <a:cs typeface="Times New Roman"/>
              </a:rPr>
              <a:t>(‘</a:t>
            </a:r>
            <a:r>
              <a:rPr lang="en-IN" sz="1800" b="1" spc="-4" dirty="0" err="1">
                <a:solidFill>
                  <a:srgbClr val="002060"/>
                </a:solidFill>
                <a:latin typeface="Times New Roman"/>
                <a:cs typeface="Times New Roman"/>
              </a:rPr>
              <a:t>My’</a:t>
            </a:r>
            <a:r>
              <a:rPr lang="en-IN" sz="1800" b="1" dirty="0" err="1">
                <a:solidFill>
                  <a:srgbClr val="002060"/>
                </a:solidFill>
                <a:latin typeface="Times New Roman"/>
                <a:cs typeface="Times New Roman"/>
              </a:rPr>
              <a:t>+</a:t>
            </a:r>
            <a:r>
              <a:rPr lang="en-IN" sz="1800" b="1" spc="-4" dirty="0" err="1">
                <a:solidFill>
                  <a:srgbClr val="002060"/>
                </a:solidFill>
                <a:latin typeface="Times New Roman"/>
                <a:cs typeface="Times New Roman"/>
              </a:rPr>
              <a:t>‘work</a:t>
            </a:r>
            <a:r>
              <a:rPr lang="en-IN" sz="1800" b="1" spc="-4" dirty="0">
                <a:solidFill>
                  <a:srgbClr val="002060"/>
                </a:solidFill>
                <a:latin typeface="Times New Roman"/>
                <a:cs typeface="Times New Roman"/>
              </a:rPr>
              <a:t> status’</a:t>
            </a:r>
            <a:r>
              <a:rPr lang="en-IN" sz="1800" b="1" dirty="0">
                <a:solidFill>
                  <a:srgbClr val="002060"/>
                </a:solidFill>
                <a:latin typeface="Times New Roman"/>
                <a:cs typeface="Times New Roman"/>
              </a:rPr>
              <a:t>+ ‘is’)</a:t>
            </a:r>
            <a:endParaRPr lang="en-IN" sz="1800" b="1" spc="-4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9525" marR="4892040">
              <a:lnSpc>
                <a:spcPct val="120000"/>
              </a:lnSpc>
            </a:pPr>
            <a:r>
              <a:rPr lang="en-IN"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  </a:t>
            </a:r>
            <a:r>
              <a:rPr lang="en-IN" sz="2000" b="1" dirty="0" err="1">
                <a:solidFill>
                  <a:srgbClr val="C00000"/>
                </a:solidFill>
                <a:latin typeface="Times New Roman"/>
                <a:cs typeface="Times New Roman"/>
              </a:rPr>
              <a:t>f.flush</a:t>
            </a:r>
            <a:r>
              <a:rPr lang="en-IN"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()</a:t>
            </a:r>
          </a:p>
          <a:p>
            <a:pPr marL="9525">
              <a:spcBef>
                <a:spcPts val="435"/>
              </a:spcBef>
            </a:pPr>
            <a:r>
              <a:rPr lang="en-IN" sz="1800" b="1" dirty="0">
                <a:solidFill>
                  <a:srgbClr val="17375E"/>
                </a:solidFill>
                <a:latin typeface="Times New Roman"/>
                <a:cs typeface="Times New Roman"/>
              </a:rPr>
              <a:t>  </a:t>
            </a:r>
            <a:r>
              <a:rPr lang="en-IN" sz="1800" b="1" dirty="0" err="1">
                <a:solidFill>
                  <a:srgbClr val="17375E"/>
                </a:solidFill>
                <a:latin typeface="Times New Roman"/>
                <a:cs typeface="Times New Roman"/>
              </a:rPr>
              <a:t>f.write</a:t>
            </a:r>
            <a:r>
              <a:rPr lang="en-IN" sz="1800" b="1" dirty="0">
                <a:solidFill>
                  <a:srgbClr val="17375E"/>
                </a:solidFill>
                <a:latin typeface="Times New Roman"/>
                <a:cs typeface="Times New Roman"/>
              </a:rPr>
              <a:t>("Finally Over</a:t>
            </a:r>
            <a:r>
              <a:rPr lang="en-IN" sz="1800" b="1" spc="-34" dirty="0">
                <a:solidFill>
                  <a:srgbClr val="17375E"/>
                </a:solidFill>
                <a:latin typeface="Times New Roman"/>
                <a:cs typeface="Times New Roman"/>
              </a:rPr>
              <a:t> </a:t>
            </a:r>
            <a:r>
              <a:rPr lang="en-IN" sz="1800" b="1" dirty="0">
                <a:solidFill>
                  <a:srgbClr val="17375E"/>
                </a:solidFill>
                <a:latin typeface="Times New Roman"/>
                <a:cs typeface="Times New Roman"/>
              </a:rPr>
              <a:t>\n")</a:t>
            </a:r>
            <a:endParaRPr lang="en-IN" sz="1800" dirty="0">
              <a:latin typeface="Times New Roman"/>
              <a:cs typeface="Times New Roman"/>
            </a:endParaRPr>
          </a:p>
          <a:p>
            <a:pPr marL="9525">
              <a:spcBef>
                <a:spcPts val="435"/>
              </a:spcBef>
            </a:pPr>
            <a:r>
              <a:rPr lang="en-IN" sz="1800" b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  </a:t>
            </a:r>
            <a:r>
              <a:rPr lang="en-IN" sz="1800" b="1" dirty="0" err="1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f.clos</a:t>
            </a:r>
            <a:r>
              <a:rPr lang="en-IN" sz="1800" b="1" spc="8" dirty="0" err="1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</a:t>
            </a:r>
            <a:r>
              <a:rPr lang="en-IN" sz="1800" b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()</a:t>
            </a:r>
          </a:p>
          <a:p>
            <a:pPr marL="9525">
              <a:spcBef>
                <a:spcPts val="435"/>
              </a:spcBef>
            </a:pPr>
            <a:endParaRPr lang="en-IN" sz="1800" b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9222" name="Picture 6" descr="Go Clipart #214893 - Illustration by Prawny">
            <a:extLst>
              <a:ext uri="{FF2B5EF4-FFF2-40B4-BE49-F238E27FC236}">
                <a16:creationId xmlns:a16="http://schemas.microsoft.com/office/drawing/2014/main" id="{ED4272E0-553E-4916-B8D4-F22FB26F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58" y="2112428"/>
            <a:ext cx="10690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ady To Go PNG Images, Ready To Go Clipart Free Download">
            <a:extLst>
              <a:ext uri="{FF2B5EF4-FFF2-40B4-BE49-F238E27FC236}">
                <a16:creationId xmlns:a16="http://schemas.microsoft.com/office/drawing/2014/main" id="{0655FF54-E4AA-4E79-BA2F-AC081E0A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270" y="2019835"/>
            <a:ext cx="594529" cy="3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5D15-782D-48C1-B8AF-0CAB62F2610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55727" y="138158"/>
            <a:ext cx="6877050" cy="6397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altLang="en-US" sz="3600" b="1" dirty="0">
                <a:solidFill>
                  <a:schemeClr val="bg2"/>
                </a:solidFill>
                <a:cs typeface="Arial" panose="020B0604020202020204" pitchFamily="34" charset="0"/>
              </a:rPr>
              <a:t>strip() Examples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3A82774-0207-4A8C-A79E-46C30E2D12E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8" y="1102659"/>
            <a:ext cx="3742752" cy="1489024"/>
          </a:xfrm>
          <a:prstGeom prst="rect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22F61FD-3452-445C-9FE5-7B9607C0C1A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22" y="1128617"/>
            <a:ext cx="4345679" cy="1230227"/>
          </a:xfrm>
          <a:prstGeom prst="rect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D72FA3-BF0F-46E1-AB1F-2629921F976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253142" y="474311"/>
            <a:ext cx="1379537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fontAlgn="auto"/>
            <a:r>
              <a:rPr lang="en-IN" sz="100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Segoe UI"/>
                <a:ea typeface="Arial"/>
                <a:cs typeface="Arial"/>
                <a:sym typeface="Wingdings"/>
              </a:rPr>
              <a:t>Leading spaces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9EE41-D200-4149-BD4C-35D3E7CE69D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959881" y="485202"/>
            <a:ext cx="1531937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ctr" fontAlgn="auto"/>
            <a:r>
              <a:rPr lang="en-IN" sz="1050" b="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Segoe UI"/>
                <a:ea typeface="Arial"/>
                <a:cs typeface="Arial"/>
                <a:sym typeface="Wingdings"/>
              </a:rPr>
              <a:t>Trailing spaces</a:t>
            </a:r>
          </a:p>
        </p:txBody>
      </p:sp>
      <p:cxnSp>
        <p:nvCxnSpPr>
          <p:cNvPr id="12" name="Straight Arrow Connector 18">
            <a:extLst>
              <a:ext uri="{FF2B5EF4-FFF2-40B4-BE49-F238E27FC236}">
                <a16:creationId xmlns:a16="http://schemas.microsoft.com/office/drawing/2014/main" id="{1C5E69C7-57EB-477B-A350-6D06A14F7BAB}"/>
              </a:ext>
            </a:extLst>
          </p:cNvPr>
          <p:cNvCxnSpPr>
            <a:cxnSpLocks noChangeArrowheads="1"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5103159" y="769189"/>
            <a:ext cx="697815" cy="1169416"/>
          </a:xfrm>
          <a:prstGeom prst="straightConnector1">
            <a:avLst/>
          </a:prstGeom>
          <a:noFill/>
          <a:ln w="12700" cap="flat" algn="ctr">
            <a:solidFill>
              <a:srgbClr val="5B9BD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8">
            <a:extLst>
              <a:ext uri="{FF2B5EF4-FFF2-40B4-BE49-F238E27FC236}">
                <a16:creationId xmlns:a16="http://schemas.microsoft.com/office/drawing/2014/main" id="{7471B55B-93C6-4012-9A8F-E1F49EF74DA5}"/>
              </a:ext>
            </a:extLst>
          </p:cNvPr>
          <p:cNvCxnSpPr>
            <a:cxnSpLocks noChangeArrowheads="1" noChangeShapeType="1"/>
          </p:cNvCxnSpPr>
          <p:nvPr>
            <p:custDataLst>
              <p:tags r:id="rId7"/>
            </p:custDataLst>
          </p:nvPr>
        </p:nvCxnSpPr>
        <p:spPr bwMode="auto">
          <a:xfrm flipV="1">
            <a:off x="6054446" y="785342"/>
            <a:ext cx="943522" cy="902264"/>
          </a:xfrm>
          <a:prstGeom prst="straightConnector1">
            <a:avLst/>
          </a:prstGeom>
          <a:noFill/>
          <a:ln w="12700" cap="flat" algn="ctr">
            <a:solidFill>
              <a:srgbClr val="5B9BD5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ight Brace 11">
            <a:extLst>
              <a:ext uri="{FF2B5EF4-FFF2-40B4-BE49-F238E27FC236}">
                <a16:creationId xmlns:a16="http://schemas.microsoft.com/office/drawing/2014/main" id="{886777A9-209B-4A19-9BDC-33394E66207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rot="16200000">
            <a:off x="5989357" y="615828"/>
            <a:ext cx="357187" cy="912309"/>
          </a:xfrm>
          <a:prstGeom prst="rightBrace">
            <a:avLst>
              <a:gd name="adj1" fmla="val 8336"/>
              <a:gd name="adj2" fmla="val 50000"/>
            </a:avLst>
          </a:prstGeom>
          <a:noFill/>
          <a:ln w="12700" cap="flat" algn="ctr">
            <a:solidFill>
              <a:srgbClr val="ED7D3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IN" altLang="en-US"/>
          </a:p>
        </p:txBody>
      </p:sp>
      <p:sp>
        <p:nvSpPr>
          <p:cNvPr id="15" name="Right Brace 11">
            <a:extLst>
              <a:ext uri="{FF2B5EF4-FFF2-40B4-BE49-F238E27FC236}">
                <a16:creationId xmlns:a16="http://schemas.microsoft.com/office/drawing/2014/main" id="{49A2123E-4CED-4DAA-BEF9-31DCCEFBB4DE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rot="16200000">
            <a:off x="7838741" y="597499"/>
            <a:ext cx="393843" cy="912310"/>
          </a:xfrm>
          <a:prstGeom prst="rightBrace">
            <a:avLst>
              <a:gd name="adj1" fmla="val 8336"/>
              <a:gd name="adj2" fmla="val 50000"/>
            </a:avLst>
          </a:prstGeom>
          <a:noFill/>
          <a:ln w="12700" cap="flat" algn="ctr">
            <a:solidFill>
              <a:srgbClr val="ED7D3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47095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53236" y="271935"/>
            <a:ext cx="4955242" cy="738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0070C0"/>
                </a:solidFill>
              </a:rPr>
              <a:t>Binary file handling</a:t>
            </a:r>
            <a:endParaRPr sz="3600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97C75-5F21-420F-8A0B-0C36CD5E5548}"/>
              </a:ext>
            </a:extLst>
          </p:cNvPr>
          <p:cNvSpPr txBox="1"/>
          <p:nvPr/>
        </p:nvSpPr>
        <p:spPr>
          <a:xfrm>
            <a:off x="54708" y="1124711"/>
            <a:ext cx="3368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>
                <a:solidFill>
                  <a:srgbClr val="C00000"/>
                </a:solidFill>
                <a:latin typeface="Bookman Old Style" pitchFamily="18" charset="0"/>
              </a:rPr>
              <a:t> </a:t>
            </a:r>
            <a:endParaRPr lang="en-IN" sz="1800" dirty="0">
              <a:solidFill>
                <a:srgbClr val="002060"/>
              </a:solidFill>
              <a:highlight>
                <a:srgbClr val="FFFF00"/>
              </a:highlight>
              <a:latin typeface="Bookman Old Style" pitchFamily="18" charset="0"/>
            </a:endParaRPr>
          </a:p>
        </p:txBody>
      </p:sp>
      <p:pic>
        <p:nvPicPr>
          <p:cNvPr id="2" name="Picture 1" descr="C:\Users\DELL\Pictures\vlcsnap-6508-06-27-16h56m33s091.png">
            <a:extLst>
              <a:ext uri="{FF2B5EF4-FFF2-40B4-BE49-F238E27FC236}">
                <a16:creationId xmlns:a16="http://schemas.microsoft.com/office/drawing/2014/main" id="{FDEE47E0-884A-41AE-B08D-97D800FE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921" y="1010034"/>
            <a:ext cx="4144229" cy="225125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Picture 2" descr="C:\Users\DELL\Pictures\vlcsnap-0794-10-14-06h11m46s095.png">
            <a:extLst>
              <a:ext uri="{FF2B5EF4-FFF2-40B4-BE49-F238E27FC236}">
                <a16:creationId xmlns:a16="http://schemas.microsoft.com/office/drawing/2014/main" id="{82549050-95C2-4523-A76D-79E30167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7103" y="2662400"/>
            <a:ext cx="4271976" cy="195065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 contourW="12700" prstMaterial="dkEdge">
            <a:bevelT prst="angle"/>
            <a:bevelB prst="relaxedInset"/>
            <a:extrusionClr>
              <a:schemeClr val="tx2"/>
            </a:extrusionClr>
            <a:contourClr>
              <a:schemeClr val="bg1"/>
            </a:contourClr>
          </a:sp3d>
        </p:spPr>
      </p:pic>
      <p:pic>
        <p:nvPicPr>
          <p:cNvPr id="4" name="Picture 2" descr="Tips Menampilkan Emoticon Di Facebook Dengan Chromoji | Spesial Tips :  Indahnya Berbagi | Smiley, Semuanya lucu, Lucu">
            <a:extLst>
              <a:ext uri="{FF2B5EF4-FFF2-40B4-BE49-F238E27FC236}">
                <a16:creationId xmlns:a16="http://schemas.microsoft.com/office/drawing/2014/main" id="{8593F27B-3F85-4D4C-81CB-72790F6B7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580" y="403408"/>
            <a:ext cx="400516" cy="47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26A48E-B1D5-45CD-8115-5D94D6738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366" y="989821"/>
            <a:ext cx="2832472" cy="154228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228600">
              <a:schemeClr val="tx1">
                <a:lumMod val="40000"/>
                <a:lumOff val="60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000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LL\Pictures\vlcsnap-6785-11-17-23h26m52s839.png">
            <a:extLst>
              <a:ext uri="{FF2B5EF4-FFF2-40B4-BE49-F238E27FC236}">
                <a16:creationId xmlns:a16="http://schemas.microsoft.com/office/drawing/2014/main" id="{184D9080-9B01-44BD-8F84-7C0E9E82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812" y="288000"/>
            <a:ext cx="4429268" cy="2347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349B8-ACE7-4F79-8F05-0D8FE4B09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889" y="2494759"/>
            <a:ext cx="4483980" cy="214774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26505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700088" y="228601"/>
            <a:ext cx="8025326" cy="4514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Bookman Old Style" pitchFamily="18" charset="0"/>
              </a:rPr>
              <a:t>There are </a:t>
            </a:r>
            <a:r>
              <a:rPr lang="en-IN" sz="2400" dirty="0">
                <a:solidFill>
                  <a:srgbClr val="C00000"/>
                </a:solidFill>
                <a:highlight>
                  <a:srgbClr val="FFFF00"/>
                </a:highlight>
                <a:latin typeface="Bookman Old Style" pitchFamily="18" charset="0"/>
              </a:rPr>
              <a:t>THREE</a:t>
            </a:r>
            <a:r>
              <a:rPr lang="en-IN" sz="2400" dirty="0">
                <a:solidFill>
                  <a:srgbClr val="002060"/>
                </a:solidFill>
                <a:highlight>
                  <a:srgbClr val="FFFF00"/>
                </a:highlight>
                <a:latin typeface="Bookman Old Style" pitchFamily="18" charset="0"/>
              </a:rPr>
              <a:t> </a:t>
            </a:r>
            <a:r>
              <a:rPr lang="en-IN" sz="2400" dirty="0">
                <a:solidFill>
                  <a:srgbClr val="002060"/>
                </a:solidFill>
                <a:latin typeface="Bookman Old Style" pitchFamily="18" charset="0"/>
              </a:rPr>
              <a:t>types of files in Python</a:t>
            </a:r>
            <a:br>
              <a:rPr lang="en-IN" sz="1600" dirty="0">
                <a:solidFill>
                  <a:srgbClr val="002060"/>
                </a:solidFill>
                <a:latin typeface="Bookman Old Style" pitchFamily="18" charset="0"/>
              </a:rPr>
            </a:br>
            <a:br>
              <a:rPr lang="en-IN" sz="1600" dirty="0">
                <a:solidFill>
                  <a:srgbClr val="002060"/>
                </a:solidFill>
                <a:latin typeface="Bookman Old Style" pitchFamily="18" charset="0"/>
              </a:rPr>
            </a:br>
            <a:br>
              <a:rPr lang="en-IN" sz="1600" dirty="0">
                <a:solidFill>
                  <a:srgbClr val="002060"/>
                </a:solidFill>
                <a:latin typeface="Bookman Old Style" pitchFamily="18" charset="0"/>
              </a:rPr>
            </a:br>
            <a:r>
              <a:rPr lang="en-IN" sz="2400" b="1" dirty="0">
                <a:solidFill>
                  <a:srgbClr val="002060"/>
                </a:solidFill>
                <a:latin typeface="Bookman Old Style" pitchFamily="18" charset="0"/>
              </a:rPr>
              <a:t>They are:</a:t>
            </a:r>
            <a:br>
              <a:rPr lang="en-IN" sz="2400" dirty="0">
                <a:solidFill>
                  <a:srgbClr val="002060"/>
                </a:solidFill>
                <a:latin typeface="Bookman Old Style" pitchFamily="18" charset="0"/>
              </a:rPr>
            </a:br>
            <a:br>
              <a:rPr lang="en-IN" sz="2400" dirty="0">
                <a:solidFill>
                  <a:srgbClr val="002060"/>
                </a:solidFill>
                <a:latin typeface="Bookman Old Style" pitchFamily="18" charset="0"/>
              </a:rPr>
            </a:br>
            <a:r>
              <a:rPr lang="en-IN" sz="2400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endParaRPr sz="2400" dirty="0">
              <a:solidFill>
                <a:srgbClr val="002060"/>
              </a:solidFill>
            </a:endParaRPr>
          </a:p>
        </p:txBody>
      </p:sp>
      <p:pic>
        <p:nvPicPr>
          <p:cNvPr id="8" name="Picture 2" descr="C:\Users\DELL\Desktop\PYTHON _XII\FILE HANDLING\WORD_PDF_FILE\Text-V-Binary-Files-Infographic.png">
            <a:extLst>
              <a:ext uri="{FF2B5EF4-FFF2-40B4-BE49-F238E27FC236}">
                <a16:creationId xmlns:a16="http://schemas.microsoft.com/office/drawing/2014/main" id="{DCADC5BF-5FB9-42DA-8AF4-2F7E01A93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3607" y="1675750"/>
            <a:ext cx="2211137" cy="27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46DF916-1305-4A6D-8563-21322DE53921}"/>
              </a:ext>
            </a:extLst>
          </p:cNvPr>
          <p:cNvSpPr/>
          <p:nvPr/>
        </p:nvSpPr>
        <p:spPr>
          <a:xfrm>
            <a:off x="764381" y="1071204"/>
            <a:ext cx="3704933" cy="3765114"/>
          </a:xfrm>
          <a:prstGeom prst="rightArrow">
            <a:avLst/>
          </a:prstGeom>
          <a:solidFill>
            <a:schemeClr val="accent1"/>
          </a:solidFill>
          <a:effectLst>
            <a:glow rad="127000">
              <a:schemeClr val="bg1"/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0C5CC1-B7D3-4B66-B36A-28F6C424D622}"/>
              </a:ext>
            </a:extLst>
          </p:cNvPr>
          <p:cNvSpPr/>
          <p:nvPr/>
        </p:nvSpPr>
        <p:spPr>
          <a:xfrm>
            <a:off x="2661563" y="3278522"/>
            <a:ext cx="866663" cy="828000"/>
          </a:xfrm>
          <a:custGeom>
            <a:avLst/>
            <a:gdLst>
              <a:gd name="connsiteX0" fmla="*/ 0 w 866663"/>
              <a:gd name="connsiteY0" fmla="*/ 0 h 828000"/>
              <a:gd name="connsiteX1" fmla="*/ 866663 w 866663"/>
              <a:gd name="connsiteY1" fmla="*/ 0 h 828000"/>
              <a:gd name="connsiteX2" fmla="*/ 866663 w 866663"/>
              <a:gd name="connsiteY2" fmla="*/ 828000 h 828000"/>
              <a:gd name="connsiteX3" fmla="*/ 0 w 866663"/>
              <a:gd name="connsiteY3" fmla="*/ 828000 h 828000"/>
              <a:gd name="connsiteX4" fmla="*/ 0 w 866663"/>
              <a:gd name="connsiteY4" fmla="*/ 0 h 8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663" h="828000">
                <a:moveTo>
                  <a:pt x="0" y="0"/>
                </a:moveTo>
                <a:lnTo>
                  <a:pt x="866663" y="0"/>
                </a:lnTo>
                <a:lnTo>
                  <a:pt x="866663" y="828000"/>
                </a:lnTo>
                <a:lnTo>
                  <a:pt x="0" y="82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03200" rIns="0" bIns="203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rgbClr val="002060"/>
                </a:solidFill>
                <a:latin typeface="Bookman Old Style" panose="02050604050505020204" pitchFamily="18" charset="0"/>
              </a:rPr>
              <a:t>CSV</a:t>
            </a:r>
            <a:endParaRPr lang="en-IN" sz="2000" b="1" kern="12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440C4A6-32DF-4720-B587-828E76BFAD92}"/>
              </a:ext>
            </a:extLst>
          </p:cNvPr>
          <p:cNvSpPr/>
          <p:nvPr/>
        </p:nvSpPr>
        <p:spPr>
          <a:xfrm>
            <a:off x="1837531" y="2546347"/>
            <a:ext cx="1218995" cy="850115"/>
          </a:xfrm>
          <a:custGeom>
            <a:avLst/>
            <a:gdLst>
              <a:gd name="connsiteX0" fmla="*/ 0 w 1218995"/>
              <a:gd name="connsiteY0" fmla="*/ 0 h 850115"/>
              <a:gd name="connsiteX1" fmla="*/ 1218995 w 1218995"/>
              <a:gd name="connsiteY1" fmla="*/ 0 h 850115"/>
              <a:gd name="connsiteX2" fmla="*/ 1218995 w 1218995"/>
              <a:gd name="connsiteY2" fmla="*/ 850115 h 850115"/>
              <a:gd name="connsiteX3" fmla="*/ 0 w 1218995"/>
              <a:gd name="connsiteY3" fmla="*/ 850115 h 850115"/>
              <a:gd name="connsiteX4" fmla="*/ 0 w 1218995"/>
              <a:gd name="connsiteY4" fmla="*/ 0 h 8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995" h="850115">
                <a:moveTo>
                  <a:pt x="0" y="0"/>
                </a:moveTo>
                <a:lnTo>
                  <a:pt x="1218995" y="0"/>
                </a:lnTo>
                <a:lnTo>
                  <a:pt x="1218995" y="850115"/>
                </a:lnTo>
                <a:lnTo>
                  <a:pt x="0" y="8501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33680" rIns="0" bIns="23368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b="1" kern="1200" dirty="0">
                <a:solidFill>
                  <a:srgbClr val="002060"/>
                </a:solidFill>
                <a:latin typeface="Bookman Old Style" panose="02050604050505020204" pitchFamily="18" charset="0"/>
              </a:rPr>
              <a:t>BINARY</a:t>
            </a:r>
            <a:endParaRPr lang="en-IN" sz="2300" b="1" kern="12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9960FB-4178-48D2-8F85-59EC02437EEA}"/>
              </a:ext>
            </a:extLst>
          </p:cNvPr>
          <p:cNvSpPr/>
          <p:nvPr/>
        </p:nvSpPr>
        <p:spPr>
          <a:xfrm>
            <a:off x="919464" y="2071588"/>
            <a:ext cx="918067" cy="828000"/>
          </a:xfrm>
          <a:custGeom>
            <a:avLst/>
            <a:gdLst>
              <a:gd name="connsiteX0" fmla="*/ 0 w 918067"/>
              <a:gd name="connsiteY0" fmla="*/ 0 h 828000"/>
              <a:gd name="connsiteX1" fmla="*/ 918067 w 918067"/>
              <a:gd name="connsiteY1" fmla="*/ 0 h 828000"/>
              <a:gd name="connsiteX2" fmla="*/ 918067 w 918067"/>
              <a:gd name="connsiteY2" fmla="*/ 828000 h 828000"/>
              <a:gd name="connsiteX3" fmla="*/ 0 w 918067"/>
              <a:gd name="connsiteY3" fmla="*/ 828000 h 828000"/>
              <a:gd name="connsiteX4" fmla="*/ 0 w 918067"/>
              <a:gd name="connsiteY4" fmla="*/ 0 h 8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067" h="828000">
                <a:moveTo>
                  <a:pt x="0" y="0"/>
                </a:moveTo>
                <a:lnTo>
                  <a:pt x="918067" y="0"/>
                </a:lnTo>
                <a:lnTo>
                  <a:pt x="918067" y="828000"/>
                </a:lnTo>
                <a:lnTo>
                  <a:pt x="0" y="82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203200" rIns="0" bIns="203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rgbClr val="002060"/>
                </a:solidFill>
                <a:latin typeface="Bookman Old Style" panose="02050604050505020204" pitchFamily="18" charset="0"/>
              </a:rPr>
              <a:t>TEXT</a:t>
            </a:r>
            <a:endParaRPr lang="en-IN" sz="2000" b="1" kern="12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100" name="Picture 4" descr="Smiley Emoticon Thumb signal Clip art - Thumbs up png download - 1920*1099  - Free Transparent Smiley png Download. - Clip Art Library">
            <a:extLst>
              <a:ext uri="{FF2B5EF4-FFF2-40B4-BE49-F238E27FC236}">
                <a16:creationId xmlns:a16="http://schemas.microsoft.com/office/drawing/2014/main" id="{2107BD92-C512-4E42-9F6C-979DF9B5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24" y="252134"/>
            <a:ext cx="374790" cy="48616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8" name="Picture 4" descr="Csv File Icon of Colored Outline style - Available in SVG, PNG, EPS, AI &amp;  Icon fonts">
            <a:extLst>
              <a:ext uri="{FF2B5EF4-FFF2-40B4-BE49-F238E27FC236}">
                <a16:creationId xmlns:a16="http://schemas.microsoft.com/office/drawing/2014/main" id="{2F7C60F9-03D8-4098-B338-4047CA2E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44" y="1675750"/>
            <a:ext cx="1851150" cy="27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ndling Newline and Comma in data field of a CSV file – using an UDF | SAP  Blogs">
            <a:extLst>
              <a:ext uri="{FF2B5EF4-FFF2-40B4-BE49-F238E27FC236}">
                <a16:creationId xmlns:a16="http://schemas.microsoft.com/office/drawing/2014/main" id="{B65F6D3C-F044-4AF6-9263-4353DEF7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81" y="3555085"/>
            <a:ext cx="1510686" cy="85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969E7D-0088-4E68-9CB7-EFCAD8083CEC}"/>
              </a:ext>
            </a:extLst>
          </p:cNvPr>
          <p:cNvSpPr txBox="1"/>
          <p:nvPr/>
        </p:nvSpPr>
        <p:spPr>
          <a:xfrm>
            <a:off x="482341" y="182585"/>
            <a:ext cx="804368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600" b="1" dirty="0">
                <a:solidFill>
                  <a:srgbClr val="C00000"/>
                </a:solidFill>
                <a:latin typeface="Bookman Old Style" pitchFamily="18" charset="0"/>
              </a:rPr>
              <a:t>   </a:t>
            </a:r>
            <a:r>
              <a:rPr lang="en-IN" sz="1800" b="1" dirty="0">
                <a:solidFill>
                  <a:srgbClr val="C00000"/>
                </a:solidFill>
                <a:latin typeface="Bookman Old Style" pitchFamily="18" charset="0"/>
              </a:rPr>
              <a:t>Writing and Reading in Binary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F5AE2-8AB1-4111-A2B9-D31AA140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21" y="669415"/>
            <a:ext cx="3622822" cy="406395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E8BDF-77A5-4B3D-A154-25364DB2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23" y="2933930"/>
            <a:ext cx="3622823" cy="1555915"/>
          </a:xfrm>
          <a:prstGeom prst="rect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8" name="Arrow: U-Turn 57">
            <a:extLst>
              <a:ext uri="{FF2B5EF4-FFF2-40B4-BE49-F238E27FC236}">
                <a16:creationId xmlns:a16="http://schemas.microsoft.com/office/drawing/2014/main" id="{99313590-B131-4CB1-8758-9325B994489D}"/>
              </a:ext>
            </a:extLst>
          </p:cNvPr>
          <p:cNvSpPr/>
          <p:nvPr/>
        </p:nvSpPr>
        <p:spPr>
          <a:xfrm>
            <a:off x="3839235" y="2173636"/>
            <a:ext cx="1727653" cy="1011946"/>
          </a:xfrm>
          <a:prstGeom prst="uturnArrow">
            <a:avLst>
              <a:gd name="adj1" fmla="val 1006"/>
              <a:gd name="adj2" fmla="val 13112"/>
              <a:gd name="adj3" fmla="val 14940"/>
              <a:gd name="adj4" fmla="val 43750"/>
              <a:gd name="adj5" fmla="val 75000"/>
            </a:avLst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B85D1BB0-2013-4237-B939-1A9BEFC6A18D}"/>
              </a:ext>
            </a:extLst>
          </p:cNvPr>
          <p:cNvSpPr/>
          <p:nvPr/>
        </p:nvSpPr>
        <p:spPr>
          <a:xfrm>
            <a:off x="4896388" y="492281"/>
            <a:ext cx="3859599" cy="1657931"/>
          </a:xfrm>
          <a:prstGeom prst="horizontalScroll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E2F3A-788B-4013-8B73-860569690C24}"/>
              </a:ext>
            </a:extLst>
          </p:cNvPr>
          <p:cNvSpPr txBox="1"/>
          <p:nvPr/>
        </p:nvSpPr>
        <p:spPr>
          <a:xfrm>
            <a:off x="5244384" y="792601"/>
            <a:ext cx="3469898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1</a:t>
            </a:r>
            <a:r>
              <a:rPr lang="en-IN" sz="1500" b="1" dirty="0">
                <a:solidFill>
                  <a:srgbClr val="C00000"/>
                </a:solidFill>
              </a:rPr>
              <a:t>.  import pickle</a:t>
            </a:r>
          </a:p>
          <a:p>
            <a:r>
              <a:rPr lang="en-IN" sz="1500" b="1" dirty="0">
                <a:solidFill>
                  <a:srgbClr val="002060"/>
                </a:solidFill>
              </a:rPr>
              <a:t>2.  Data = [‘ one , 2, [3,4,5] ] </a:t>
            </a:r>
          </a:p>
          <a:p>
            <a:r>
              <a:rPr lang="en-IN" sz="1500" b="1" dirty="0">
                <a:solidFill>
                  <a:srgbClr val="00B050"/>
                </a:solidFill>
              </a:rPr>
              <a:t>3.  </a:t>
            </a:r>
            <a:r>
              <a:rPr lang="en-IN" sz="1500" b="1" dirty="0">
                <a:solidFill>
                  <a:srgbClr val="0070C0"/>
                </a:solidFill>
              </a:rPr>
              <a:t>with open (data.</a:t>
            </a:r>
            <a:r>
              <a:rPr lang="en-IN" sz="1500" b="1" dirty="0" err="1">
                <a:solidFill>
                  <a:srgbClr val="0070C0"/>
                </a:solidFill>
              </a:rPr>
              <a:t>dat</a:t>
            </a:r>
            <a:r>
              <a:rPr lang="en-IN" sz="1500" b="1" dirty="0">
                <a:solidFill>
                  <a:srgbClr val="0070C0"/>
                </a:solidFill>
              </a:rPr>
              <a:t>’,</a:t>
            </a:r>
            <a:r>
              <a:rPr lang="en-IN" sz="1500" b="1" dirty="0" err="1">
                <a:solidFill>
                  <a:srgbClr val="0070C0"/>
                </a:solidFill>
              </a:rPr>
              <a:t>rb</a:t>
            </a:r>
            <a:r>
              <a:rPr lang="en-IN" sz="1500" b="1" dirty="0">
                <a:solidFill>
                  <a:srgbClr val="0070C0"/>
                </a:solidFill>
              </a:rPr>
              <a:t>’) as F :</a:t>
            </a:r>
          </a:p>
          <a:p>
            <a:r>
              <a:rPr lang="en-IN" sz="1500" b="1" dirty="0"/>
              <a:t>4.  pickle. dump(data ,F)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4064ABD2-4E44-4061-AEB4-89B55E5C0C09}"/>
              </a:ext>
            </a:extLst>
          </p:cNvPr>
          <p:cNvSpPr/>
          <p:nvPr/>
        </p:nvSpPr>
        <p:spPr>
          <a:xfrm rot="834941">
            <a:off x="7241927" y="1671228"/>
            <a:ext cx="1416275" cy="1159464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72DDA-1DCA-4E3E-921F-61F4C88476FC}"/>
              </a:ext>
            </a:extLst>
          </p:cNvPr>
          <p:cNvSpPr txBox="1"/>
          <p:nvPr/>
        </p:nvSpPr>
        <p:spPr>
          <a:xfrm rot="21063027">
            <a:off x="7598385" y="1891440"/>
            <a:ext cx="873104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relaxedInset"/>
          </a:sp3d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Arial Black" panose="020B0A04020102020204" pitchFamily="34" charset="0"/>
              </a:rPr>
              <a:t> </a:t>
            </a:r>
          </a:p>
          <a:p>
            <a:r>
              <a:rPr lang="en-IN" sz="1100" b="1" dirty="0">
                <a:solidFill>
                  <a:schemeClr val="bg1"/>
                </a:solidFill>
                <a:latin typeface="Arial Black" panose="020B0A04020102020204" pitchFamily="34" charset="0"/>
              </a:rPr>
              <a:t> FIND      ERROR</a:t>
            </a:r>
          </a:p>
          <a:p>
            <a:r>
              <a:rPr lang="en-IN" sz="1100" b="1" dirty="0">
                <a:solidFill>
                  <a:schemeClr val="bg1"/>
                </a:solidFill>
                <a:latin typeface="Arial Black" panose="020B0A04020102020204" pitchFamily="34" charset="0"/>
              </a:rPr>
              <a:t>     </a:t>
            </a:r>
          </a:p>
        </p:txBody>
      </p:sp>
      <p:pic>
        <p:nvPicPr>
          <p:cNvPr id="10242" name="Picture 2" descr="Free Think Cliparts, Download Free Clip Art, Free Clip Art on Clipart  Library">
            <a:extLst>
              <a:ext uri="{FF2B5EF4-FFF2-40B4-BE49-F238E27FC236}">
                <a16:creationId xmlns:a16="http://schemas.microsoft.com/office/drawing/2014/main" id="{24FCE250-419A-4EE0-9B8C-4B717604D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837" y="298484"/>
            <a:ext cx="490186" cy="38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nfo Tech Corner: Pseudocode - November Activity">
            <a:extLst>
              <a:ext uri="{FF2B5EF4-FFF2-40B4-BE49-F238E27FC236}">
                <a16:creationId xmlns:a16="http://schemas.microsoft.com/office/drawing/2014/main" id="{4F58595B-B0EB-4D5C-AFEE-3D22620B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741" y="298484"/>
            <a:ext cx="1835524" cy="39996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4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4901-03C3-47A6-A64F-8836EABC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16" y="1843200"/>
            <a:ext cx="6321600" cy="1360799"/>
          </a:xfr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en-IN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Write a function which will MODIFY the percentage of mark of a student according to the roll number provided by the user.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FA057E-A8BA-4673-9038-5BC63D3BC145}"/>
              </a:ext>
            </a:extLst>
          </p:cNvPr>
          <p:cNvSpPr txBox="1">
            <a:spLocks/>
          </p:cNvSpPr>
          <p:nvPr/>
        </p:nvSpPr>
        <p:spPr>
          <a:xfrm>
            <a:off x="972000" y="324702"/>
            <a:ext cx="7654288" cy="52990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UPDATING  RECORD  WITH SPECIFIC CONDITION</a:t>
            </a:r>
          </a:p>
        </p:txBody>
      </p:sp>
      <p:pic>
        <p:nvPicPr>
          <p:cNvPr id="1026" name="Picture 2" descr="Woman typing on laptop, computer in cafe. static">
            <a:extLst>
              <a:ext uri="{FF2B5EF4-FFF2-40B4-BE49-F238E27FC236}">
                <a16:creationId xmlns:a16="http://schemas.microsoft.com/office/drawing/2014/main" id="{61C98144-3680-4FC2-94BE-74D10B19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38" y="922792"/>
            <a:ext cx="16192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6ABD83CC-5AF2-43B3-8FCA-8D239FB62108}"/>
              </a:ext>
            </a:extLst>
          </p:cNvPr>
          <p:cNvSpPr/>
          <p:nvPr/>
        </p:nvSpPr>
        <p:spPr>
          <a:xfrm>
            <a:off x="8001000" y="2360766"/>
            <a:ext cx="672353" cy="4571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576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92AEA0-B022-4089-A597-9BD0611CC435}"/>
              </a:ext>
            </a:extLst>
          </p:cNvPr>
          <p:cNvSpPr/>
          <p:nvPr/>
        </p:nvSpPr>
        <p:spPr>
          <a:xfrm>
            <a:off x="316006" y="1313145"/>
            <a:ext cx="4745752" cy="3488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def  </a:t>
            </a:r>
            <a:r>
              <a:rPr lang="en-IN" sz="1200" b="1" dirty="0"/>
              <a:t>UPDATE ( ) :</a:t>
            </a:r>
          </a:p>
          <a:p>
            <a:r>
              <a:rPr lang="en-IN" sz="1200" b="1" dirty="0">
                <a:solidFill>
                  <a:srgbClr val="FFFF00"/>
                </a:solidFill>
              </a:rPr>
              <a:t>F=open(“ss.dat”, ”</a:t>
            </a:r>
            <a:r>
              <a:rPr lang="en-IN" sz="1200" b="1" dirty="0" err="1">
                <a:solidFill>
                  <a:srgbClr val="FFFF00"/>
                </a:solidFill>
              </a:rPr>
              <a:t>rb</a:t>
            </a:r>
            <a:r>
              <a:rPr lang="en-IN" sz="1200" b="1" dirty="0">
                <a:solidFill>
                  <a:srgbClr val="FFFF00"/>
                </a:solidFill>
              </a:rPr>
              <a:t>+”)</a:t>
            </a:r>
          </a:p>
          <a:p>
            <a:r>
              <a:rPr lang="en-IN" sz="1200" b="1" dirty="0" err="1"/>
              <a:t>rnm</a:t>
            </a:r>
            <a:r>
              <a:rPr lang="en-IN" sz="1200" b="1" dirty="0"/>
              <a:t>=int(input(“Roll to be updated ”))</a:t>
            </a:r>
          </a:p>
          <a:p>
            <a:r>
              <a:rPr lang="en-IN" sz="1200" b="1" dirty="0" err="1"/>
              <a:t>Pos</a:t>
            </a:r>
            <a:r>
              <a:rPr lang="en-IN" sz="1200" b="1" dirty="0"/>
              <a:t>=0</a:t>
            </a:r>
          </a:p>
          <a:p>
            <a:r>
              <a:rPr lang="en-IN" sz="1200" b="1" dirty="0"/>
              <a:t>Found=0</a:t>
            </a:r>
          </a:p>
          <a:p>
            <a:r>
              <a:rPr lang="en-IN" b="1" dirty="0">
                <a:solidFill>
                  <a:srgbClr val="FFFF00"/>
                </a:solidFill>
              </a:rPr>
              <a:t>try:</a:t>
            </a:r>
          </a:p>
          <a:p>
            <a:r>
              <a:rPr lang="en-IN" sz="1200" b="1" dirty="0"/>
              <a:t>    while True:</a:t>
            </a:r>
          </a:p>
          <a:p>
            <a:r>
              <a:rPr lang="en-IN" b="1" dirty="0"/>
              <a:t>           </a:t>
            </a:r>
            <a:r>
              <a:rPr lang="en-IN" b="1" dirty="0" err="1">
                <a:solidFill>
                  <a:srgbClr val="FFFF00"/>
                </a:solidFill>
              </a:rPr>
              <a:t>P</a:t>
            </a:r>
            <a:r>
              <a:rPr lang="en-IN" sz="1500" b="1" dirty="0" err="1">
                <a:solidFill>
                  <a:srgbClr val="FFFF00"/>
                </a:solidFill>
              </a:rPr>
              <a:t>os</a:t>
            </a:r>
            <a:r>
              <a:rPr lang="en-IN" b="1" dirty="0">
                <a:solidFill>
                  <a:srgbClr val="FFFF00"/>
                </a:solidFill>
              </a:rPr>
              <a:t>=</a:t>
            </a:r>
            <a:r>
              <a:rPr lang="en-IN" b="1" dirty="0" err="1">
                <a:solidFill>
                  <a:srgbClr val="FFFF00"/>
                </a:solidFill>
              </a:rPr>
              <a:t>F.tell</a:t>
            </a:r>
            <a:r>
              <a:rPr lang="en-IN" b="1" dirty="0">
                <a:solidFill>
                  <a:srgbClr val="FFFF00"/>
                </a:solidFill>
              </a:rPr>
              <a:t>()</a:t>
            </a:r>
          </a:p>
          <a:p>
            <a:r>
              <a:rPr lang="en-IN" sz="1200" b="1" dirty="0"/>
              <a:t>            </a:t>
            </a:r>
            <a:r>
              <a:rPr lang="en-IN" sz="1200" b="1" dirty="0">
                <a:solidFill>
                  <a:srgbClr val="FFFF00"/>
                </a:solidFill>
              </a:rPr>
              <a:t>R=</a:t>
            </a:r>
            <a:r>
              <a:rPr lang="en-IN" sz="1300" b="1" dirty="0" err="1">
                <a:solidFill>
                  <a:srgbClr val="FFFF00"/>
                </a:solidFill>
              </a:rPr>
              <a:t>pickle.load</a:t>
            </a:r>
            <a:r>
              <a:rPr lang="en-IN" sz="1300" b="1" dirty="0">
                <a:solidFill>
                  <a:srgbClr val="FFFF00"/>
                </a:solidFill>
              </a:rPr>
              <a:t>(F)</a:t>
            </a:r>
          </a:p>
          <a:p>
            <a:r>
              <a:rPr lang="en-IN" sz="1200" b="1" dirty="0"/>
              <a:t>            if R[0]==</a:t>
            </a:r>
            <a:r>
              <a:rPr lang="en-IN" sz="1200" b="1" dirty="0" err="1"/>
              <a:t>rnm</a:t>
            </a:r>
            <a:r>
              <a:rPr lang="en-IN" sz="1200" b="1" dirty="0"/>
              <a:t>:</a:t>
            </a:r>
          </a:p>
          <a:p>
            <a:r>
              <a:rPr lang="en-IN" sz="1200" b="1" dirty="0"/>
              <a:t>              R[2]=float(input(“Enter new percentage ”))</a:t>
            </a:r>
          </a:p>
          <a:p>
            <a:r>
              <a:rPr lang="en-IN" sz="1200" b="1" dirty="0"/>
              <a:t>              </a:t>
            </a:r>
            <a:r>
              <a:rPr lang="en-IN" b="1" dirty="0" err="1">
                <a:solidFill>
                  <a:srgbClr val="FFFF00"/>
                </a:solidFill>
              </a:rPr>
              <a:t>F.</a:t>
            </a:r>
            <a:r>
              <a:rPr lang="en-IN" sz="1500" b="1" dirty="0" err="1">
                <a:solidFill>
                  <a:srgbClr val="FFFF00"/>
                </a:solidFill>
              </a:rPr>
              <a:t>seek</a:t>
            </a:r>
            <a:r>
              <a:rPr lang="en-IN" b="1" dirty="0">
                <a:solidFill>
                  <a:srgbClr val="FFFF00"/>
                </a:solidFill>
              </a:rPr>
              <a:t>(</a:t>
            </a:r>
            <a:r>
              <a:rPr lang="en-IN" sz="1500" b="1" dirty="0" err="1">
                <a:solidFill>
                  <a:srgbClr val="FFFF00"/>
                </a:solidFill>
              </a:rPr>
              <a:t>Pos</a:t>
            </a:r>
            <a:r>
              <a:rPr lang="en-IN" sz="1500" b="1" dirty="0">
                <a:solidFill>
                  <a:srgbClr val="FFFF00"/>
                </a:solidFill>
              </a:rPr>
              <a:t>)</a:t>
            </a:r>
          </a:p>
          <a:p>
            <a:r>
              <a:rPr lang="en-IN" sz="1200" b="1" dirty="0"/>
              <a:t>              </a:t>
            </a:r>
            <a:r>
              <a:rPr lang="en-IN" sz="1200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pickle.dump</a:t>
            </a:r>
            <a:r>
              <a:rPr lang="en-IN" sz="1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( R , F )</a:t>
            </a:r>
          </a:p>
          <a:p>
            <a:r>
              <a:rPr lang="en-IN" sz="1200" b="1" dirty="0"/>
              <a:t>              Found+=1</a:t>
            </a:r>
          </a:p>
          <a:p>
            <a:r>
              <a:rPr lang="en-IN" sz="1200" b="1" dirty="0"/>
              <a:t> </a:t>
            </a:r>
            <a:r>
              <a:rPr lang="en-IN" b="1" dirty="0">
                <a:solidFill>
                  <a:srgbClr val="FFFF00"/>
                </a:solidFill>
              </a:rPr>
              <a:t>except</a:t>
            </a:r>
            <a:r>
              <a:rPr lang="en-IN" sz="1200" b="1" dirty="0">
                <a:solidFill>
                  <a:srgbClr val="FFFF00"/>
                </a:solidFill>
              </a:rPr>
              <a:t>   </a:t>
            </a:r>
            <a:r>
              <a:rPr lang="en-IN" sz="1200" b="1" dirty="0" err="1">
                <a:solidFill>
                  <a:srgbClr val="FFFF00"/>
                </a:solidFill>
              </a:rPr>
              <a:t>EOFE</a:t>
            </a:r>
            <a:r>
              <a:rPr lang="en-IN" sz="1300" b="1" dirty="0" err="1">
                <a:solidFill>
                  <a:srgbClr val="FFFF00"/>
                </a:solidFill>
              </a:rPr>
              <a:t>rror</a:t>
            </a:r>
            <a:r>
              <a:rPr lang="en-IN" sz="1200" b="1" dirty="0">
                <a:solidFill>
                  <a:srgbClr val="FFFF00"/>
                </a:solidFill>
              </a:rPr>
              <a:t>:</a:t>
            </a:r>
          </a:p>
          <a:p>
            <a:r>
              <a:rPr lang="en-IN" sz="1200" b="1" dirty="0"/>
              <a:t>              print(“Record not found”)</a:t>
            </a:r>
          </a:p>
          <a:p>
            <a:r>
              <a:rPr lang="en-IN" sz="1200" b="1" dirty="0"/>
              <a:t>              </a:t>
            </a:r>
            <a:r>
              <a:rPr lang="en-IN" sz="1200" b="1" dirty="0" err="1"/>
              <a:t>F.close</a:t>
            </a:r>
            <a:r>
              <a:rPr lang="en-IN" sz="1200" b="1" dirty="0"/>
              <a:t>()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3992C7-C0D4-40A6-BB8E-9CE1966FD481}"/>
              </a:ext>
            </a:extLst>
          </p:cNvPr>
          <p:cNvSpPr/>
          <p:nvPr/>
        </p:nvSpPr>
        <p:spPr>
          <a:xfrm>
            <a:off x="1268701" y="1021760"/>
            <a:ext cx="6799534" cy="4124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A55E3-02BC-448F-8AD7-956F5E003BA3}"/>
              </a:ext>
            </a:extLst>
          </p:cNvPr>
          <p:cNvSpPr txBox="1"/>
          <p:nvPr/>
        </p:nvSpPr>
        <p:spPr>
          <a:xfrm>
            <a:off x="1371600" y="848878"/>
            <a:ext cx="719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IN" b="1" dirty="0">
                <a:solidFill>
                  <a:srgbClr val="002060"/>
                </a:solidFill>
                <a:latin typeface="Arial Black" panose="020B0A04020102020204" pitchFamily="34" charset="0"/>
              </a:rPr>
              <a:t>Updating in Binary File When data was entered as multiple records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E1CF269-11C5-4612-8D18-14926DFE0E6A}"/>
              </a:ext>
            </a:extLst>
          </p:cNvPr>
          <p:cNvSpPr/>
          <p:nvPr/>
        </p:nvSpPr>
        <p:spPr>
          <a:xfrm>
            <a:off x="5061758" y="1673849"/>
            <a:ext cx="3645939" cy="412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Binary file is opened in </a:t>
            </a:r>
            <a:r>
              <a:rPr lang="en-IN" sz="1800" dirty="0" err="1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rb</a:t>
            </a:r>
            <a:r>
              <a:rPr lang="en-IN" sz="1800" dirty="0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+ mode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FB5E868-1B85-4912-9017-39B486FDEE0D}"/>
              </a:ext>
            </a:extLst>
          </p:cNvPr>
          <p:cNvSpPr/>
          <p:nvPr/>
        </p:nvSpPr>
        <p:spPr>
          <a:xfrm>
            <a:off x="5061758" y="3447761"/>
            <a:ext cx="3672107" cy="795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If the required </a:t>
            </a:r>
            <a:r>
              <a:rPr lang="en-IN" b="1" dirty="0" err="1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rollno</a:t>
            </a:r>
            <a:r>
              <a:rPr lang="en-IN" b="1" dirty="0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 is found ,then the pointer is taken to the beginning of the previous record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1A79EBD-1F02-4AE4-BD98-F604F95C4A8E}"/>
              </a:ext>
            </a:extLst>
          </p:cNvPr>
          <p:cNvSpPr/>
          <p:nvPr/>
        </p:nvSpPr>
        <p:spPr>
          <a:xfrm>
            <a:off x="5061759" y="4274127"/>
            <a:ext cx="3672106" cy="412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 If record not found then close the file 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E01D8F2-4B97-42CC-A642-EE25B5190971}"/>
              </a:ext>
            </a:extLst>
          </p:cNvPr>
          <p:cNvSpPr/>
          <p:nvPr/>
        </p:nvSpPr>
        <p:spPr>
          <a:xfrm>
            <a:off x="5087926" y="2926559"/>
            <a:ext cx="3645939" cy="52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 Data is loaded record by record in the </a:t>
            </a:r>
          </a:p>
          <a:p>
            <a:r>
              <a:rPr lang="en-IN" b="1" dirty="0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 object  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109AC4C-19B9-4788-B83E-B178C6F997B4}"/>
              </a:ext>
            </a:extLst>
          </p:cNvPr>
          <p:cNvSpPr/>
          <p:nvPr/>
        </p:nvSpPr>
        <p:spPr>
          <a:xfrm>
            <a:off x="1268701" y="246991"/>
            <a:ext cx="6799534" cy="76009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0E45A6-B0CF-4DCA-A25F-BAB270D0F350}"/>
              </a:ext>
            </a:extLst>
          </p:cNvPr>
          <p:cNvSpPr txBox="1"/>
          <p:nvPr/>
        </p:nvSpPr>
        <p:spPr>
          <a:xfrm>
            <a:off x="2245660" y="391018"/>
            <a:ext cx="4710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Updating in Binary File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0B0C9C7-22D1-4652-BAD8-1167AA13D89D}"/>
              </a:ext>
            </a:extLst>
          </p:cNvPr>
          <p:cNvSpPr/>
          <p:nvPr/>
        </p:nvSpPr>
        <p:spPr>
          <a:xfrm>
            <a:off x="4471147" y="2921170"/>
            <a:ext cx="695790" cy="3813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E73D21A-C02F-42A5-8E11-087F6AAFB905}"/>
              </a:ext>
            </a:extLst>
          </p:cNvPr>
          <p:cNvSpPr/>
          <p:nvPr/>
        </p:nvSpPr>
        <p:spPr>
          <a:xfrm>
            <a:off x="4471147" y="3475423"/>
            <a:ext cx="695790" cy="3813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BFDA929-ABBA-43C1-9FAA-5B3FCC80A0BB}"/>
              </a:ext>
            </a:extLst>
          </p:cNvPr>
          <p:cNvSpPr/>
          <p:nvPr/>
        </p:nvSpPr>
        <p:spPr>
          <a:xfrm>
            <a:off x="4471147" y="4154038"/>
            <a:ext cx="695790" cy="3813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0E0FCF9-2246-4F43-827E-24A773D55A3C}"/>
              </a:ext>
            </a:extLst>
          </p:cNvPr>
          <p:cNvSpPr/>
          <p:nvPr/>
        </p:nvSpPr>
        <p:spPr>
          <a:xfrm>
            <a:off x="4471147" y="1674135"/>
            <a:ext cx="695790" cy="38137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58A100B-49EA-479F-934D-F81958CB9194}"/>
              </a:ext>
            </a:extLst>
          </p:cNvPr>
          <p:cNvSpPr/>
          <p:nvPr/>
        </p:nvSpPr>
        <p:spPr>
          <a:xfrm>
            <a:off x="5087927" y="2576709"/>
            <a:ext cx="3645938" cy="37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 </a:t>
            </a:r>
            <a:r>
              <a:rPr lang="en-IN" b="1" dirty="0" err="1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Pos</a:t>
            </a:r>
            <a:r>
              <a:rPr lang="en-IN" b="1" dirty="0">
                <a:solidFill>
                  <a:schemeClr val="bg1"/>
                </a:solidFill>
                <a:latin typeface="Arial Unicode MS" panose="020B0604020202020204" charset="0"/>
                <a:cs typeface="Arial Unicode MS" panose="020B0604020202020204" charset="0"/>
              </a:rPr>
              <a:t> is holding the current cursor position    of the file record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D28ABE-1835-4582-A101-DBC473832644}"/>
              </a:ext>
            </a:extLst>
          </p:cNvPr>
          <p:cNvSpPr/>
          <p:nvPr/>
        </p:nvSpPr>
        <p:spPr>
          <a:xfrm>
            <a:off x="4471147" y="2595066"/>
            <a:ext cx="695790" cy="3813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6386" name="Picture 2" descr="Clipart Brain Thinking">
            <a:extLst>
              <a:ext uri="{FF2B5EF4-FFF2-40B4-BE49-F238E27FC236}">
                <a16:creationId xmlns:a16="http://schemas.microsoft.com/office/drawing/2014/main" id="{DA2722B9-2AF2-49CB-BEAA-AFEED7FF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328" y="256364"/>
            <a:ext cx="609347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97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05EA-6D8B-4537-A19A-F1F1EE4F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90" y="204724"/>
            <a:ext cx="7997727" cy="408703"/>
          </a:xfrm>
          <a:solidFill>
            <a:schemeClr val="accent6">
              <a:lumMod val="20000"/>
              <a:lumOff val="80000"/>
            </a:schemeClr>
          </a:solidFill>
          <a:ln w="28575"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IN" sz="2800" dirty="0"/>
              <a:t>SOURCE 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E3101D-AA28-4FBB-8427-7E2A2890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0" y="2949600"/>
            <a:ext cx="4624526" cy="184774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0C717F-5EE8-4877-8873-0D4AFC9B0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3500" y="665050"/>
            <a:ext cx="3529818" cy="4084749"/>
          </a:xfrm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B29A64E5-E9FE-4252-89FD-A98C836A044F}"/>
              </a:ext>
            </a:extLst>
          </p:cNvPr>
          <p:cNvCxnSpPr>
            <a:cxnSpLocks/>
          </p:cNvCxnSpPr>
          <p:nvPr/>
        </p:nvCxnSpPr>
        <p:spPr>
          <a:xfrm flipV="1">
            <a:off x="3919410" y="2689412"/>
            <a:ext cx="2933617" cy="2010336"/>
          </a:xfrm>
          <a:prstGeom prst="bentConnector3">
            <a:avLst>
              <a:gd name="adj1" fmla="val 152448"/>
            </a:avLst>
          </a:prstGeom>
          <a:ln w="19050"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tar: 6 Points 21">
            <a:extLst>
              <a:ext uri="{FF2B5EF4-FFF2-40B4-BE49-F238E27FC236}">
                <a16:creationId xmlns:a16="http://schemas.microsoft.com/office/drawing/2014/main" id="{D9C27A63-1932-410E-85FF-AB6B740E9C57}"/>
              </a:ext>
            </a:extLst>
          </p:cNvPr>
          <p:cNvSpPr/>
          <p:nvPr/>
        </p:nvSpPr>
        <p:spPr>
          <a:xfrm>
            <a:off x="6808457" y="2790893"/>
            <a:ext cx="1324800" cy="88525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B9C225-777F-4E08-8D55-CCFEFC951E07}"/>
              </a:ext>
            </a:extLst>
          </p:cNvPr>
          <p:cNvSpPr txBox="1">
            <a:spLocks/>
          </p:cNvSpPr>
          <p:nvPr/>
        </p:nvSpPr>
        <p:spPr>
          <a:xfrm>
            <a:off x="7010057" y="3049571"/>
            <a:ext cx="921599" cy="3678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900" dirty="0"/>
              <a:t>   </a:t>
            </a:r>
            <a:r>
              <a:rPr lang="en-IN" sz="1200" dirty="0"/>
              <a:t>OUTPUT</a:t>
            </a:r>
          </a:p>
        </p:txBody>
      </p:sp>
      <p:pic>
        <p:nvPicPr>
          <p:cNvPr id="2054" name="Picture 6" descr="Reading and Writing Files in Python (Guide) – Real Python">
            <a:extLst>
              <a:ext uri="{FF2B5EF4-FFF2-40B4-BE49-F238E27FC236}">
                <a16:creationId xmlns:a16="http://schemas.microsoft.com/office/drawing/2014/main" id="{CC521687-E06E-4260-92B1-5EA01F32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525" y="1143536"/>
            <a:ext cx="1204792" cy="11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tar: 24 Points 5">
            <a:extLst>
              <a:ext uri="{FF2B5EF4-FFF2-40B4-BE49-F238E27FC236}">
                <a16:creationId xmlns:a16="http://schemas.microsoft.com/office/drawing/2014/main" id="{E56507DC-BD3F-489E-99AE-E540DA1E7971}"/>
              </a:ext>
            </a:extLst>
          </p:cNvPr>
          <p:cNvSpPr/>
          <p:nvPr/>
        </p:nvSpPr>
        <p:spPr>
          <a:xfrm rot="20775097">
            <a:off x="6829752" y="4157498"/>
            <a:ext cx="1755738" cy="521217"/>
          </a:xfrm>
          <a:prstGeom prst="star2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HANDS ON</a:t>
            </a:r>
            <a:endParaRPr lang="en-IN" sz="1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E7971-4EAF-4A7E-B092-838998E75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81" y="665050"/>
            <a:ext cx="4624525" cy="218695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618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894582" y="327299"/>
            <a:ext cx="7668087" cy="365521"/>
          </a:xfrm>
          <a:prstGeom prst="rect">
            <a:avLst/>
          </a:prstGeom>
          <a:solidFill>
            <a:srgbClr val="20739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sz="2800" dirty="0">
                <a:solidFill>
                  <a:schemeClr val="bg1"/>
                </a:solidFill>
              </a:rPr>
              <a:t>Binary File(pickle) - Update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894582" y="344312"/>
            <a:ext cx="8839200" cy="4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name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b="1" dirty="0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('</a:t>
            </a:r>
            <a:r>
              <a:rPr lang="en" sz="1300" dirty="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Name to update :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b="1" dirty="0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" sz="1300" dirty="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student.dat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",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300" dirty="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rb+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pickle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found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9C5D27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lst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x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300" dirty="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name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x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['</a:t>
            </a:r>
            <a:r>
              <a:rPr lang="en" sz="1300" dirty="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']: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       found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9C5D27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       x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['</a:t>
            </a:r>
            <a:r>
              <a:rPr lang="en" sz="1300" dirty="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']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b="1" dirty="0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('</a:t>
            </a:r>
            <a:r>
              <a:rPr lang="en" sz="1300" dirty="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Enter new name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   lst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dirty="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found 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9C5D27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300" dirty="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seek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9C5D27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   pickle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dump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lst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300" dirty="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300" b="1" dirty="0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" sz="1300" dirty="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Record Updated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300" b="1" dirty="0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('</a:t>
            </a:r>
            <a:r>
              <a:rPr lang="en" sz="1300" dirty="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Name does not exist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13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300" dirty="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3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" sz="13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4789911" y="1506900"/>
            <a:ext cx="3932400" cy="1021500"/>
          </a:xfrm>
          <a:prstGeom prst="rect">
            <a:avLst/>
          </a:prstGeom>
          <a:solidFill>
            <a:srgbClr val="FFFF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Name to update :Satya</a:t>
            </a:r>
            <a:endParaRPr sz="18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Enter new name Shree Ram</a:t>
            </a:r>
            <a:endParaRPr sz="18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Record Updated</a:t>
            </a:r>
            <a:endParaRPr sz="1800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5638800" y="2973358"/>
            <a:ext cx="2971800" cy="571500"/>
          </a:xfrm>
          <a:prstGeom prst="wedgeRoundRectCallout">
            <a:avLst>
              <a:gd name="adj1" fmla="val -146731"/>
              <a:gd name="adj2" fmla="val 32301"/>
              <a:gd name="adj3" fmla="val 16667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Bring </a:t>
            </a:r>
            <a:r>
              <a:rPr lang="en" sz="1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writing head </a:t>
            </a:r>
            <a:r>
              <a:rPr lang="en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at  the beginning of file</a:t>
            </a:r>
            <a:endParaRPr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4878688" y="799725"/>
            <a:ext cx="3505200" cy="493366"/>
          </a:xfrm>
          <a:prstGeom prst="wedgeRoundRectCallout">
            <a:avLst>
              <a:gd name="adj1" fmla="val -80360"/>
              <a:gd name="adj2" fmla="val 28553"/>
              <a:gd name="adj3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Mode  </a:t>
            </a:r>
            <a:r>
              <a:rPr lang="en" sz="1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“rb+” </a:t>
            </a:r>
            <a:r>
              <a:rPr lang="en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is used to read and write at the same time</a:t>
            </a:r>
            <a:r>
              <a:rPr lang="en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410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F38BF3-5187-40C2-BCCA-31895FB98A69}"/>
              </a:ext>
            </a:extLst>
          </p:cNvPr>
          <p:cNvSpPr/>
          <p:nvPr/>
        </p:nvSpPr>
        <p:spPr>
          <a:xfrm>
            <a:off x="765699" y="1383535"/>
            <a:ext cx="2723225" cy="57926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 dirty="0"/>
              <a:t>CSV Stands for Comma Separated Values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43354-AFE6-4D93-B86F-A08BC521B90D}"/>
              </a:ext>
            </a:extLst>
          </p:cNvPr>
          <p:cNvSpPr/>
          <p:nvPr/>
        </p:nvSpPr>
        <p:spPr>
          <a:xfrm>
            <a:off x="765700" y="3741919"/>
            <a:ext cx="2723225" cy="57926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Each record consists of fields Separated by commas(delimiter)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C32D98-5B4B-4293-946A-5DEE32FACAB6}"/>
              </a:ext>
            </a:extLst>
          </p:cNvPr>
          <p:cNvSpPr/>
          <p:nvPr/>
        </p:nvSpPr>
        <p:spPr>
          <a:xfrm>
            <a:off x="5708342" y="1383535"/>
            <a:ext cx="2723225" cy="5892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 dirty="0"/>
              <a:t>Its used for Storing tabular data in spreadsheet or database.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B428D9-29A3-4964-9B60-5C320EE7202D}"/>
              </a:ext>
            </a:extLst>
          </p:cNvPr>
          <p:cNvSpPr/>
          <p:nvPr/>
        </p:nvSpPr>
        <p:spPr>
          <a:xfrm>
            <a:off x="5761606" y="3741900"/>
            <a:ext cx="2723225" cy="57926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 dirty="0"/>
              <a:t>Each Line of the file is called a record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757E38-589C-4339-A707-0A8F4F720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06" y="2248950"/>
            <a:ext cx="1778400" cy="1216800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580C566-3DA5-4761-AC82-6A4D74199D07}"/>
              </a:ext>
            </a:extLst>
          </p:cNvPr>
          <p:cNvCxnSpPr>
            <a:cxnSpLocks/>
          </p:cNvCxnSpPr>
          <p:nvPr/>
        </p:nvCxnSpPr>
        <p:spPr>
          <a:xfrm>
            <a:off x="3415684" y="2027869"/>
            <a:ext cx="858914" cy="522221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A5BE8EC-BF77-49CA-80AC-B1F3B8452F73}"/>
              </a:ext>
            </a:extLst>
          </p:cNvPr>
          <p:cNvCxnSpPr>
            <a:cxnSpLocks/>
          </p:cNvCxnSpPr>
          <p:nvPr/>
        </p:nvCxnSpPr>
        <p:spPr>
          <a:xfrm flipV="1">
            <a:off x="3217714" y="3115632"/>
            <a:ext cx="1056884" cy="626269"/>
          </a:xfrm>
          <a:prstGeom prst="bentConnector3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EF49DA0-8C6D-4DDD-99B3-4F76568D94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60022" y="2036621"/>
            <a:ext cx="1058660" cy="504171"/>
          </a:xfrm>
          <a:prstGeom prst="bentConnector3">
            <a:avLst/>
          </a:prstGeom>
          <a:ln w="28575"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7E0A997-8553-44E5-86F1-501CF0823326}"/>
              </a:ext>
            </a:extLst>
          </p:cNvPr>
          <p:cNvCxnSpPr>
            <a:cxnSpLocks/>
          </p:cNvCxnSpPr>
          <p:nvPr/>
        </p:nvCxnSpPr>
        <p:spPr>
          <a:xfrm rot="10800000">
            <a:off x="5147512" y="3115633"/>
            <a:ext cx="1171170" cy="626267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EA50052-5D31-49EF-BDE4-EE14C0AD2AF3}"/>
              </a:ext>
            </a:extLst>
          </p:cNvPr>
          <p:cNvSpPr/>
          <p:nvPr/>
        </p:nvSpPr>
        <p:spPr>
          <a:xfrm>
            <a:off x="1237087" y="373154"/>
            <a:ext cx="6669825" cy="5892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INTRODUCTION TO CSV FILE IN PYTHON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DE274-7B03-4E67-AEBD-53C1E7AF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4" y="2092619"/>
            <a:ext cx="2505280" cy="1519485"/>
          </a:xfrm>
          <a:prstGeom prst="rect">
            <a:avLst/>
          </a:prstGeom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CDDFAFDE-964B-4B5F-916B-B61614F62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2" y="2102615"/>
            <a:ext cx="2380129" cy="1581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644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1251751" y="263129"/>
            <a:ext cx="6640497" cy="365521"/>
          </a:xfrm>
          <a:prstGeom prst="rect">
            <a:avLst/>
          </a:prstGeom>
          <a:solidFill>
            <a:srgbClr val="20739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dirty="0">
                <a:solidFill>
                  <a:schemeClr val="bg1"/>
                </a:solidFill>
              </a:rPr>
              <a:t>File handling – CSV File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10850" y="1083346"/>
            <a:ext cx="8209280" cy="18350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Rollno,name,class,stream,agg,percenrage,result</a:t>
            </a:r>
            <a:endParaRPr sz="1800" dirty="0">
              <a:solidFill>
                <a:schemeClr val="bg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  <a:sym typeface="Arial"/>
              </a:rPr>
              <a:t>1,Ram,12B,SCIENCE,484,96.8,PASS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  <a:sym typeface="Arial"/>
              </a:rPr>
              <a:t>2,Anuj,11A,COMM,452,90.4,PASS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  <a:highlight>
                  <a:srgbClr val="C0C0C0"/>
                </a:highlight>
                <a:sym typeface="Arial"/>
              </a:rPr>
              <a:t>3,Nipun,11A,COMM,347,69.4,PASS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5773890" y="1083346"/>
            <a:ext cx="2746240" cy="611624"/>
          </a:xfrm>
          <a:prstGeom prst="wedgeRoundRectCallout">
            <a:avLst>
              <a:gd name="adj1" fmla="val -66987"/>
              <a:gd name="adj2" fmla="val 17858"/>
              <a:gd name="adj3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row contains the header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405928" y="768814"/>
            <a:ext cx="5029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Sample CSV file generated using Excel</a:t>
            </a:r>
            <a:endParaRPr sz="18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6042110" y="1857994"/>
            <a:ext cx="2478020" cy="285750"/>
          </a:xfrm>
          <a:prstGeom prst="wedgeRoundRectCallout">
            <a:avLst>
              <a:gd name="adj1" fmla="val -123795"/>
              <a:gd name="adj2" fmla="val 18054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Single record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croll: Vertical 2">
            <a:extLst>
              <a:ext uri="{FF2B5EF4-FFF2-40B4-BE49-F238E27FC236}">
                <a16:creationId xmlns:a16="http://schemas.microsoft.com/office/drawing/2014/main" id="{77AA4AF0-882A-4943-8F75-2C31E5929307}"/>
              </a:ext>
            </a:extLst>
          </p:cNvPr>
          <p:cNvSpPr/>
          <p:nvPr/>
        </p:nvSpPr>
        <p:spPr>
          <a:xfrm>
            <a:off x="354726" y="2977269"/>
            <a:ext cx="2381750" cy="1813364"/>
          </a:xfrm>
          <a:prstGeom prst="verticalScroll">
            <a:avLst/>
          </a:prstGeom>
          <a:solidFill>
            <a:srgbClr val="0070C0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bg1"/>
              </a:solidFill>
              <a:latin typeface="Consolas" panose="020B0609020204030204" pitchFamily="49" charset="0"/>
              <a:cs typeface="Segoe UI Light" panose="020B0502040204020203" pitchFamily="34" charset="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Each line considered row/record which has many fields .Fields are the values separated by a </a:t>
            </a: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delimeter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 like 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a ‘;’, ‘, ’ ,‘*’ ,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 ’/’ </a:t>
            </a: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etc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  <a:cs typeface="Segoe UI Light" panose="020B0502040204020203" pitchFamily="34" charset="0"/>
              </a:rPr>
              <a:t> . </a:t>
            </a:r>
            <a:endParaRPr lang="en-US" sz="1200" b="1" dirty="0">
              <a:solidFill>
                <a:schemeClr val="bg1"/>
              </a:solidFill>
              <a:latin typeface="Consolas" panose="020B0609020204030204" pitchFamily="49" charset="0"/>
              <a:cs typeface="Segoe UI Light" panose="020B0502040204020203" pitchFamily="34" charset="0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566C0B-7790-4F3C-A858-04040B80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12" y="3022359"/>
            <a:ext cx="2104463" cy="1813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7B8AB9-2545-41CC-A8AD-9D59BE44CA28}"/>
              </a:ext>
            </a:extLst>
          </p:cNvPr>
          <p:cNvSpPr txBox="1"/>
          <p:nvPr/>
        </p:nvSpPr>
        <p:spPr>
          <a:xfrm>
            <a:off x="3208247" y="4588492"/>
            <a:ext cx="147581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000" dirty="0"/>
              <a:t>     </a:t>
            </a:r>
            <a:r>
              <a:rPr lang="en-IN" sz="800" b="1" dirty="0"/>
              <a:t>Data Exchange File</a:t>
            </a:r>
          </a:p>
        </p:txBody>
      </p:sp>
    </p:spTree>
    <p:extLst>
      <p:ext uri="{BB962C8B-B14F-4D97-AF65-F5344CB8AC3E}">
        <p14:creationId xmlns:p14="http://schemas.microsoft.com/office/powerpoint/2010/main" val="3806152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9A49C0-B1C0-4117-B085-AF428D8774B0}"/>
              </a:ext>
            </a:extLst>
          </p:cNvPr>
          <p:cNvSpPr/>
          <p:nvPr/>
        </p:nvSpPr>
        <p:spPr>
          <a:xfrm>
            <a:off x="1092573" y="411480"/>
            <a:ext cx="7110132" cy="6077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Arial Black" panose="020B0A04020102020204" pitchFamily="34" charset="0"/>
              </a:rPr>
              <a:t>WRITING IN CSV FILES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F2E4CA-EC0E-4ABC-BE32-6A4534B7659C}"/>
              </a:ext>
            </a:extLst>
          </p:cNvPr>
          <p:cNvSpPr/>
          <p:nvPr/>
        </p:nvSpPr>
        <p:spPr>
          <a:xfrm>
            <a:off x="1069040" y="1062437"/>
            <a:ext cx="7133665" cy="60775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       CSV module is used to read/write in a csv file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09999D-BD94-4CE6-AF40-5BB00BDED360}"/>
              </a:ext>
            </a:extLst>
          </p:cNvPr>
          <p:cNvSpPr/>
          <p:nvPr/>
        </p:nvSpPr>
        <p:spPr>
          <a:xfrm>
            <a:off x="1042147" y="1707962"/>
            <a:ext cx="7187453" cy="6577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en-IN" sz="18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csv.writer</a:t>
            </a:r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()function converts the file object into writer   </a:t>
            </a:r>
          </a:p>
          <a:p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        object for writing the records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482DE-B2E5-4003-A883-0CD8122395B6}"/>
              </a:ext>
            </a:extLst>
          </p:cNvPr>
          <p:cNvSpPr/>
          <p:nvPr/>
        </p:nvSpPr>
        <p:spPr>
          <a:xfrm>
            <a:off x="1042148" y="2403460"/>
            <a:ext cx="7160558" cy="6577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      </a:t>
            </a:r>
            <a:r>
              <a:rPr lang="en-IN" sz="18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csv.writerow</a:t>
            </a:r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() inserts the record in to the csv file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203E145-E835-408C-8693-853FEC0E059E}"/>
              </a:ext>
            </a:extLst>
          </p:cNvPr>
          <p:cNvSpPr/>
          <p:nvPr/>
        </p:nvSpPr>
        <p:spPr>
          <a:xfrm>
            <a:off x="1042147" y="3147596"/>
            <a:ext cx="7160559" cy="7126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2"/>
                </a:solidFill>
                <a:latin typeface="Consolas" panose="020B0609020204030204" pitchFamily="49" charset="0"/>
              </a:rPr>
              <a:t>   </a:t>
            </a:r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Records can be written as a nested list or Dictionary 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65FDD8D-7D14-428B-B73F-62A8AE26A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850310"/>
              </p:ext>
            </p:extLst>
          </p:nvPr>
        </p:nvGraphicFramePr>
        <p:xfrm>
          <a:off x="1001805" y="542177"/>
          <a:ext cx="7241241" cy="4059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4E9C439-4698-4E0A-A7D2-0B5AAA5676C0}"/>
              </a:ext>
            </a:extLst>
          </p:cNvPr>
          <p:cNvSpPr txBox="1"/>
          <p:nvPr/>
        </p:nvSpPr>
        <p:spPr>
          <a:xfrm>
            <a:off x="2020080" y="4156114"/>
            <a:ext cx="4647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1400" dirty="0">
                <a:solidFill>
                  <a:schemeClr val="bg1"/>
                </a:solidFill>
                <a:latin typeface="Arial Black" panose="020B0A0402010202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662329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9A49C0-B1C0-4117-B085-AF428D8774B0}"/>
              </a:ext>
            </a:extLst>
          </p:cNvPr>
          <p:cNvSpPr/>
          <p:nvPr/>
        </p:nvSpPr>
        <p:spPr>
          <a:xfrm>
            <a:off x="1056018" y="382931"/>
            <a:ext cx="7133664" cy="6077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Arial Black" panose="020B0A04020102020204" pitchFamily="34" charset="0"/>
              </a:rPr>
              <a:t>READING A CSV FILE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F2E4CA-EC0E-4ABC-BE32-6A4534B7659C}"/>
              </a:ext>
            </a:extLst>
          </p:cNvPr>
          <p:cNvSpPr/>
          <p:nvPr/>
        </p:nvSpPr>
        <p:spPr>
          <a:xfrm>
            <a:off x="1069040" y="1062437"/>
            <a:ext cx="7133665" cy="60775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       CSV module is used to read/write in a csv file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09999D-BD94-4CE6-AF40-5BB00BDED360}"/>
              </a:ext>
            </a:extLst>
          </p:cNvPr>
          <p:cNvSpPr/>
          <p:nvPr/>
        </p:nvSpPr>
        <p:spPr>
          <a:xfrm>
            <a:off x="1042147" y="1707962"/>
            <a:ext cx="7187453" cy="6577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en-IN" sz="18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csv.reader</a:t>
            </a:r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()function is used to read the records    </a:t>
            </a:r>
          </a:p>
          <a:p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        from the CSV file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482DE-B2E5-4003-A883-0CD8122395B6}"/>
              </a:ext>
            </a:extLst>
          </p:cNvPr>
          <p:cNvSpPr/>
          <p:nvPr/>
        </p:nvSpPr>
        <p:spPr>
          <a:xfrm>
            <a:off x="1042148" y="2403460"/>
            <a:ext cx="7160558" cy="6577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The records read are in the form of  list of list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203E145-E835-408C-8693-853FEC0E059E}"/>
              </a:ext>
            </a:extLst>
          </p:cNvPr>
          <p:cNvSpPr/>
          <p:nvPr/>
        </p:nvSpPr>
        <p:spPr>
          <a:xfrm>
            <a:off x="1042147" y="3147596"/>
            <a:ext cx="7160559" cy="7126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Records can also be read into a Dictionary  using     </a:t>
            </a:r>
          </a:p>
          <a:p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        </a:t>
            </a:r>
            <a:r>
              <a:rPr lang="en-IN" sz="18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csv.DictReader</a:t>
            </a:r>
            <a:r>
              <a:rPr lang="en-IN" sz="18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 ()function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DB35AD1-1363-4506-BFEF-4DDE533B0F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789293"/>
              </p:ext>
            </p:extLst>
          </p:nvPr>
        </p:nvGraphicFramePr>
        <p:xfrm>
          <a:off x="988359" y="561600"/>
          <a:ext cx="7241241" cy="4037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3EE121-7ADE-41E5-8C1F-9C453EE5BFEF}"/>
              </a:ext>
            </a:extLst>
          </p:cNvPr>
          <p:cNvSpPr txBox="1"/>
          <p:nvPr/>
        </p:nvSpPr>
        <p:spPr>
          <a:xfrm>
            <a:off x="2053007" y="4156335"/>
            <a:ext cx="462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SYNTAX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A810E-1574-4F41-B399-A255AD11187E}"/>
              </a:ext>
            </a:extLst>
          </p:cNvPr>
          <p:cNvSpPr txBox="1"/>
          <p:nvPr/>
        </p:nvSpPr>
        <p:spPr>
          <a:xfrm>
            <a:off x="4734000" y="4145370"/>
            <a:ext cx="34488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13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CS_reader</a:t>
            </a:r>
            <a:r>
              <a:rPr lang="en-IN" sz="1300" b="1" dirty="0">
                <a:solidFill>
                  <a:schemeClr val="bg1"/>
                </a:solidFill>
                <a:latin typeface="Arial Black" panose="020B0A04020102020204" pitchFamily="34" charset="0"/>
              </a:rPr>
              <a:t> = csv. reader(File Object)</a:t>
            </a:r>
            <a:endParaRPr lang="en-IN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49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881478" y="263196"/>
            <a:ext cx="7685843" cy="365521"/>
          </a:xfrm>
          <a:prstGeom prst="rect">
            <a:avLst/>
          </a:prstGeom>
          <a:solidFill>
            <a:srgbClr val="20739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dirty="0">
                <a:solidFill>
                  <a:schemeClr val="bg1"/>
                </a:solidFill>
              </a:rPr>
              <a:t>File handling – CSV( Reader) - READ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304800" y="857250"/>
            <a:ext cx="8610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csv</a:t>
            </a:r>
            <a:endParaRPr sz="18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 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800" b="1" dirty="0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dirty="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800" dirty="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C: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\U</a:t>
            </a:r>
            <a:r>
              <a:rPr lang="en" sz="1800" dirty="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sers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IN" sz="1800" dirty="0" err="1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geetanjali</a:t>
            </a:r>
            <a:r>
              <a:rPr lang="en" sz="1800" dirty="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\Desktop\student.csv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",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800" dirty="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8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data 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csv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record 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data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" sz="1800" b="1" dirty="0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record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" sz="1800" dirty="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393701" y="2663296"/>
            <a:ext cx="5684369" cy="2059624"/>
          </a:xfrm>
          <a:prstGeom prst="rect">
            <a:avLst/>
          </a:prstGeom>
          <a:solidFill>
            <a:srgbClr val="FFFFCC"/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70C0"/>
                </a:solidFill>
                <a:latin typeface="Arial Black" panose="020B0A04020102020204" pitchFamily="34" charset="0"/>
                <a:sym typeface="Arial"/>
              </a:rPr>
              <a:t>['Rollno', 'name', 'class', 'stream', 'agg', 'percenrage', 'result']</a:t>
            </a:r>
            <a:endParaRPr sz="1300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70C0"/>
                </a:solidFill>
                <a:latin typeface="Arial Black" panose="020B0A04020102020204" pitchFamily="34" charset="0"/>
                <a:sym typeface="Arial"/>
              </a:rPr>
              <a:t>['1', 'ramji', '12B', 'SCIENCE', '484', '96.8', 'PASS']</a:t>
            </a:r>
            <a:endParaRPr sz="1300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70C0"/>
                </a:solidFill>
                <a:latin typeface="Arial Black" panose="020B0A04020102020204" pitchFamily="34" charset="0"/>
                <a:sym typeface="Arial"/>
              </a:rPr>
              <a:t>['2', 'anuj', '11A', 'COMM', '452', '90.4', 'PASS']</a:t>
            </a:r>
            <a:endParaRPr sz="1300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70C0"/>
                </a:solidFill>
                <a:latin typeface="Arial Black" panose="020B0A04020102020204" pitchFamily="34" charset="0"/>
                <a:sym typeface="Arial"/>
              </a:rPr>
              <a:t>['3', 'ujjwal', '12C', 'HUMAN', '385', '77', 'PASS']</a:t>
            </a:r>
            <a:endParaRPr sz="1300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70C0"/>
                </a:solidFill>
                <a:latin typeface="Arial Black" panose="020B0A04020102020204" pitchFamily="34" charset="0"/>
              </a:rPr>
              <a:t>……..</a:t>
            </a:r>
            <a:endParaRPr sz="1300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70C0"/>
                </a:solidFill>
                <a:latin typeface="Arial Black" panose="020B0A04020102020204" pitchFamily="34" charset="0"/>
                <a:sym typeface="Arial"/>
              </a:rPr>
              <a:t>['10', 'harsh', '11C', 'HUMAN', '455', '91', 'PASS']</a:t>
            </a:r>
            <a:endParaRPr sz="1300" dirty="0">
              <a:solidFill>
                <a:srgbClr val="0070C0"/>
              </a:solidFill>
              <a:latin typeface="Arial Black" panose="020B0A04020102020204" pitchFamily="34" charset="0"/>
              <a:sym typeface="Arial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3053922" y="2228850"/>
            <a:ext cx="2286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4724400" y="1543050"/>
            <a:ext cx="3886200" cy="342900"/>
          </a:xfrm>
          <a:prstGeom prst="wedgeRoundRectCallout">
            <a:avLst>
              <a:gd name="adj1" fmla="val -99125"/>
              <a:gd name="adj2" fmla="val -14035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return the CSV object in “data” 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9EDB957-EBAF-4766-978C-355222AA9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H="1">
            <a:off x="6199094" y="2663296"/>
            <a:ext cx="2551202" cy="2059625"/>
          </a:xfrm>
          <a:ln w="19050"/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960BDB5-F975-4890-B460-817BBBE94B6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69882" y="2781667"/>
            <a:ext cx="1107191" cy="504265"/>
          </a:xfrm>
          <a:prstGeom prst="bentConnector3">
            <a:avLst>
              <a:gd name="adj1" fmla="val 11922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36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EAEAA5-6EC5-4374-AAEB-DB2E10A289A3}"/>
              </a:ext>
            </a:extLst>
          </p:cNvPr>
          <p:cNvSpPr txBox="1"/>
          <p:nvPr/>
        </p:nvSpPr>
        <p:spPr>
          <a:xfrm>
            <a:off x="339048" y="547315"/>
            <a:ext cx="2995823" cy="4355038"/>
          </a:xfrm>
          <a:prstGeom prst="rect">
            <a:avLst/>
          </a:prstGeom>
          <a:solidFill>
            <a:schemeClr val="accent5"/>
          </a:solidFill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IN" sz="2000" b="1" u="sng" dirty="0">
                <a:solidFill>
                  <a:schemeClr val="bg1"/>
                </a:solidFill>
                <a:latin typeface="Consolas" panose="020B0609020204030204" pitchFamily="49" charset="0"/>
              </a:rPr>
              <a:t>TEXT FILES</a:t>
            </a:r>
            <a:br>
              <a:rPr lang="en-IN" sz="800" u="sng" dirty="0">
                <a:solidFill>
                  <a:srgbClr val="C00000"/>
                </a:solidFill>
                <a:latin typeface="Bookman Old Style" pitchFamily="18" charset="0"/>
              </a:rPr>
            </a:br>
            <a:endParaRPr lang="en-IN" sz="800" u="sng" dirty="0">
              <a:solidFill>
                <a:srgbClr val="C00000"/>
              </a:solidFill>
              <a:latin typeface="Bookman Old Style" pitchFamily="18" charset="0"/>
            </a:endParaRPr>
          </a:p>
          <a:p>
            <a:endParaRPr lang="en-IN" sz="800" b="1" u="sng" dirty="0">
              <a:solidFill>
                <a:srgbClr val="C00000"/>
              </a:solidFill>
              <a:latin typeface="Bookman Old Style" pitchFamily="18" charset="0"/>
            </a:endParaRPr>
          </a:p>
          <a:p>
            <a:r>
              <a:rPr lang="en-IN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en-US" sz="1500" b="1" spc="-5" dirty="0" err="1">
                <a:solidFill>
                  <a:schemeClr val="bg1"/>
                </a:solidFill>
                <a:latin typeface="Consolas" panose="020B0609020204030204" pitchFamily="49" charset="0"/>
              </a:rPr>
              <a:t>equential</a:t>
            </a:r>
            <a:r>
              <a:rPr lang="en-US" sz="1500" b="1" spc="-5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characters.</a:t>
            </a:r>
            <a:endParaRPr lang="en-US" sz="1500" b="1" spc="-5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b="1" spc="-5" dirty="0">
                <a:solidFill>
                  <a:schemeClr val="bg1"/>
                </a:solidFill>
                <a:latin typeface="Consolas" panose="020B0609020204030204" pitchFamily="49" charset="0"/>
              </a:rPr>
              <a:t>Line terminates with</a:t>
            </a:r>
          </a:p>
          <a:p>
            <a:r>
              <a:rPr lang="en-US" sz="1500" b="1" spc="-5" dirty="0">
                <a:solidFill>
                  <a:schemeClr val="bg1"/>
                </a:solidFill>
                <a:latin typeface="Consolas" panose="020B0609020204030204" pitchFamily="49" charset="0"/>
              </a:rPr>
              <a:t>the newline character</a:t>
            </a:r>
            <a:r>
              <a:rPr lang="en-US" sz="1500" b="1" spc="-27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500" b="1" spc="-5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500" b="1" spc="-5" dirty="0">
                <a:solidFill>
                  <a:schemeClr val="bg1"/>
                </a:solidFill>
                <a:latin typeface="Consolas" panose="020B0609020204030204" pitchFamily="49" charset="0"/>
                <a:cs typeface="Courier New"/>
              </a:rPr>
              <a:t>\n</a:t>
            </a:r>
            <a:r>
              <a:rPr lang="en-US" sz="1500" b="1" spc="-5" dirty="0">
                <a:solidFill>
                  <a:schemeClr val="bg1"/>
                </a:solidFill>
                <a:latin typeface="Consolas" panose="020B0609020204030204" pitchFamily="49" charset="0"/>
              </a:rPr>
              <a:t>).</a:t>
            </a:r>
          </a:p>
          <a:p>
            <a:endParaRPr lang="en-US" b="1" spc="-5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1600" b="1" spc="-5" dirty="0">
                <a:solidFill>
                  <a:schemeClr val="bg1"/>
                </a:solidFill>
                <a:latin typeface="Consolas" panose="020B0609020204030204" pitchFamily="49" charset="0"/>
              </a:rPr>
              <a:t>Human Readable</a:t>
            </a:r>
          </a:p>
          <a:p>
            <a:pPr>
              <a:spcAft>
                <a:spcPts val="600"/>
              </a:spcAft>
            </a:pPr>
            <a:r>
              <a:rPr lang="en-US" sz="1600" b="1" spc="-5" dirty="0">
                <a:solidFill>
                  <a:schemeClr val="bg1"/>
                </a:solidFill>
                <a:latin typeface="Consolas" panose="020B0609020204030204" pitchFamily="49" charset="0"/>
              </a:rPr>
              <a:t>Slower Execution</a:t>
            </a:r>
          </a:p>
          <a:p>
            <a:pPr>
              <a:spcAft>
                <a:spcPts val="600"/>
              </a:spcAft>
            </a:pPr>
            <a:r>
              <a:rPr lang="en-US" sz="1600" b="1" spc="-5" dirty="0">
                <a:solidFill>
                  <a:schemeClr val="bg1"/>
                </a:solidFill>
                <a:latin typeface="Consolas" panose="020B0609020204030204" pitchFamily="49" charset="0"/>
              </a:rPr>
              <a:t>Takes more space</a:t>
            </a:r>
          </a:p>
          <a:p>
            <a:pPr>
              <a:spcAft>
                <a:spcPts val="600"/>
              </a:spcAft>
            </a:pPr>
            <a:r>
              <a:rPr lang="en-US" sz="1600" b="1" spc="-5" dirty="0">
                <a:solidFill>
                  <a:schemeClr val="bg1"/>
                </a:solidFill>
                <a:latin typeface="Consolas" panose="020B0609020204030204" pitchFamily="49" charset="0"/>
              </a:rPr>
              <a:t>Easily Portable</a:t>
            </a:r>
          </a:p>
          <a:p>
            <a:endParaRPr lang="en-I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I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I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I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  <a:t>Example:</a:t>
            </a:r>
            <a:b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  <a:t>Documents: </a:t>
            </a:r>
            <a:r>
              <a:rPr lang="en-IN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txt,RTF,Vi,nano,TTextEdit</a:t>
            </a:r>
            <a: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  <a:t>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71BE8-3937-4BE1-BA74-B053A428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23" y="3216471"/>
            <a:ext cx="1805004" cy="11766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314" name="Picture 2" descr="The meaning and symbolism of the word - «Smile»">
            <a:extLst>
              <a:ext uri="{FF2B5EF4-FFF2-40B4-BE49-F238E27FC236}">
                <a16:creationId xmlns:a16="http://schemas.microsoft.com/office/drawing/2014/main" id="{00BD1103-8635-46BD-966D-93AA5429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251682"/>
            <a:ext cx="747712" cy="46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D7A49-5128-4ACB-BA88-6E3B809D8778}"/>
              </a:ext>
            </a:extLst>
          </p:cNvPr>
          <p:cNvSpPr txBox="1"/>
          <p:nvPr/>
        </p:nvSpPr>
        <p:spPr>
          <a:xfrm>
            <a:off x="3139880" y="533269"/>
            <a:ext cx="3119936" cy="40626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l"/>
            <a:r>
              <a:rPr lang="en-IN" sz="2000" b="1" u="sng" dirty="0">
                <a:solidFill>
                  <a:srgbClr val="002060"/>
                </a:solidFill>
                <a:latin typeface="Consolas" panose="020B0609020204030204" pitchFamily="49" charset="0"/>
              </a:rPr>
              <a:t>BINARY FILES</a:t>
            </a:r>
          </a:p>
          <a:p>
            <a:pPr algn="l"/>
            <a:endParaRPr lang="en-US" b="1" spc="-5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500" b="1" spc="-5" dirty="0">
                <a:solidFill>
                  <a:srgbClr val="002060"/>
                </a:solidFill>
                <a:latin typeface="Consolas" panose="020B0609020204030204" pitchFamily="49" charset="0"/>
              </a:rPr>
              <a:t>Stores data </a:t>
            </a:r>
            <a:r>
              <a:rPr lang="en-US" sz="1500" b="1" dirty="0">
                <a:solidFill>
                  <a:srgbClr val="002060"/>
                </a:solidFill>
                <a:latin typeface="Consolas" panose="020B0609020204030204" pitchFamily="49" charset="0"/>
              </a:rPr>
              <a:t>using their </a:t>
            </a:r>
            <a:r>
              <a:rPr lang="en-US" sz="1500" b="1" spc="-5" dirty="0">
                <a:solidFill>
                  <a:srgbClr val="002060"/>
                </a:solidFill>
                <a:latin typeface="Consolas" panose="020B0609020204030204" pitchFamily="49" charset="0"/>
              </a:rPr>
              <a:t>memory</a:t>
            </a:r>
            <a:r>
              <a:rPr lang="en-US" sz="1500" b="1" spc="-65" dirty="0">
                <a:solidFill>
                  <a:srgbClr val="002060"/>
                </a:solidFill>
                <a:latin typeface="Consolas" panose="020B0609020204030204" pitchFamily="49" charset="0"/>
              </a:rPr>
              <a:t> r</a:t>
            </a:r>
            <a:r>
              <a:rPr lang="en-US" sz="1500" b="1" dirty="0">
                <a:solidFill>
                  <a:srgbClr val="002060"/>
                </a:solidFill>
                <a:latin typeface="Consolas" panose="020B0609020204030204" pitchFamily="49" charset="0"/>
              </a:rPr>
              <a:t>epresentation.</a:t>
            </a:r>
          </a:p>
          <a:p>
            <a:pPr algn="l"/>
            <a:endParaRPr lang="en-US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algn="l">
              <a:spcAft>
                <a:spcPts val="600"/>
              </a:spcAft>
            </a:pPr>
            <a:endParaRPr lang="en-US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algn="l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 Unreadable</a:t>
            </a:r>
          </a:p>
          <a:p>
            <a:pPr algn="l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Faster Execution</a:t>
            </a:r>
          </a:p>
          <a:p>
            <a:pPr algn="l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Less Space</a:t>
            </a:r>
          </a:p>
          <a:p>
            <a:pPr algn="l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Not easily portable</a:t>
            </a:r>
          </a:p>
          <a:p>
            <a:pPr algn="l">
              <a:spcAft>
                <a:spcPts val="600"/>
              </a:spcAft>
            </a:pPr>
            <a:r>
              <a:rPr lang="en-IN" b="1" dirty="0">
                <a:solidFill>
                  <a:srgbClr val="002060"/>
                </a:solidFill>
                <a:latin typeface="Consolas" panose="020B0609020204030204" pitchFamily="49" charset="0"/>
              </a:rPr>
              <a:t> Example:</a:t>
            </a:r>
          </a:p>
          <a:p>
            <a:pPr algn="l">
              <a:spcAft>
                <a:spcPts val="600"/>
              </a:spcAft>
            </a:pPr>
            <a:r>
              <a:rPr lang="en-IN" b="1" dirty="0">
                <a:solidFill>
                  <a:srgbClr val="002060"/>
                </a:solidFill>
                <a:latin typeface="Consolas" panose="020B0609020204030204" pitchFamily="49" charset="0"/>
              </a:rPr>
              <a:t>Image files: .</a:t>
            </a:r>
            <a:r>
              <a:rPr lang="en-IN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png</a:t>
            </a:r>
            <a:r>
              <a:rPr lang="en-IN" b="1" dirty="0">
                <a:solidFill>
                  <a:srgbClr val="002060"/>
                </a:solidFill>
                <a:latin typeface="Consolas" panose="020B0609020204030204" pitchFamily="49" charset="0"/>
              </a:rPr>
              <a:t>, .jpg,.gif</a:t>
            </a:r>
          </a:p>
          <a:p>
            <a:pPr algn="l"/>
            <a:r>
              <a:rPr lang="en-IN" b="1" dirty="0">
                <a:solidFill>
                  <a:srgbClr val="002060"/>
                </a:solidFill>
                <a:latin typeface="Consolas" panose="020B0609020204030204" pitchFamily="49" charset="0"/>
              </a:rPr>
              <a:t>Video files: .mp4, .3gp, </a:t>
            </a:r>
          </a:p>
          <a:p>
            <a:pPr algn="l"/>
            <a:r>
              <a:rPr lang="en-IN" b="1" dirty="0">
                <a:solidFill>
                  <a:srgbClr val="002060"/>
                </a:solidFill>
                <a:latin typeface="Consolas" panose="020B0609020204030204" pitchFamily="49" charset="0"/>
              </a:rPr>
              <a:t>Audio files: .mp3, .wav .</a:t>
            </a:r>
          </a:p>
          <a:p>
            <a:pPr algn="l"/>
            <a:endParaRPr lang="en-IN" sz="11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E9B69-612E-4D4C-9D2B-E506A89B9828}"/>
              </a:ext>
            </a:extLst>
          </p:cNvPr>
          <p:cNvSpPr txBox="1"/>
          <p:nvPr/>
        </p:nvSpPr>
        <p:spPr>
          <a:xfrm>
            <a:off x="6128769" y="547315"/>
            <a:ext cx="2676183" cy="4308872"/>
          </a:xfrm>
          <a:prstGeom prst="rect">
            <a:avLst/>
          </a:prstGeom>
          <a:solidFill>
            <a:srgbClr val="00B0F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l"/>
            <a:r>
              <a:rPr lang="en-IN" sz="2000" b="1" u="sng" dirty="0">
                <a:solidFill>
                  <a:schemeClr val="bg1"/>
                </a:solidFill>
                <a:latin typeface="Consolas" panose="020B0609020204030204" pitchFamily="49" charset="0"/>
              </a:rPr>
              <a:t>CSV FILES</a:t>
            </a:r>
          </a:p>
          <a:p>
            <a:pPr algn="l"/>
            <a:endParaRPr lang="en-US" b="1" spc="-5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/>
            <a: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Stands for Comma       </a:t>
            </a:r>
          </a:p>
          <a:p>
            <a:pPr lvl="0"/>
            <a:r>
              <a:rPr lang="en-IN" sz="1500" b="1" dirty="0">
                <a:solidFill>
                  <a:schemeClr val="bg1"/>
                </a:solidFill>
                <a:latin typeface="Consolas" panose="020B0609020204030204" pitchFamily="49" charset="0"/>
              </a:rPr>
              <a:t> Separated Values.</a:t>
            </a:r>
            <a:endParaRPr lang="en-IN" sz="1500" dirty="0">
              <a:latin typeface="Consolas" panose="020B0609020204030204" pitchFamily="49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>
              <a:spcAft>
                <a:spcPts val="600"/>
              </a:spcAft>
            </a:pPr>
            <a: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pPr lvl="0">
              <a:spcAft>
                <a:spcPts val="600"/>
              </a:spcAft>
            </a:pPr>
            <a:r>
              <a:rPr lang="en-IN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Easily Readable</a:t>
            </a:r>
          </a:p>
          <a:p>
            <a:pPr lvl="0">
              <a:spcAft>
                <a:spcPts val="600"/>
              </a:spcAft>
            </a:pPr>
            <a:r>
              <a:rPr lang="en-IN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Handle large data  </a:t>
            </a:r>
          </a:p>
          <a:p>
            <a:pPr lvl="0">
              <a:spcAft>
                <a:spcPts val="600"/>
              </a:spcAft>
            </a:pPr>
            <a:r>
              <a:rPr lang="en-IN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Data is stored in     </a:t>
            </a:r>
          </a:p>
          <a:p>
            <a:pPr lvl="0">
              <a:spcAft>
                <a:spcPts val="600"/>
              </a:spcAft>
            </a:pPr>
            <a:r>
              <a:rPr lang="en-IN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tabular form .  </a:t>
            </a:r>
          </a:p>
          <a:p>
            <a:pPr lvl="0">
              <a:spcAft>
                <a:spcPts val="600"/>
              </a:spcAft>
            </a:pPr>
            <a:r>
              <a:rPr lang="en-IN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Can be export and  </a:t>
            </a:r>
          </a:p>
          <a:p>
            <a:pPr lvl="0">
              <a:spcAft>
                <a:spcPts val="600"/>
              </a:spcAft>
            </a:pPr>
            <a:r>
              <a:rPr lang="en-IN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 import easily</a:t>
            </a:r>
          </a:p>
          <a:p>
            <a:pPr lvl="0"/>
            <a:endParaRPr lang="en-I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/>
            <a:r>
              <a:rPr lang="en-IN" b="1" dirty="0">
                <a:solidFill>
                  <a:schemeClr val="bg1"/>
                </a:solidFill>
                <a:latin typeface="Consolas" panose="020B0609020204030204" pitchFamily="49" charset="0"/>
              </a:rPr>
              <a:t>Example -Tabular data: csv, </a:t>
            </a:r>
            <a:r>
              <a:rPr lang="en-IN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tsv</a:t>
            </a:r>
            <a:endParaRPr lang="en-I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/>
            <a:endParaRPr lang="en-IN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5521E5BC-37EA-4405-A0EB-E6AE19BC2C2B}"/>
              </a:ext>
            </a:extLst>
          </p:cNvPr>
          <p:cNvSpPr/>
          <p:nvPr/>
        </p:nvSpPr>
        <p:spPr>
          <a:xfrm rot="5400000">
            <a:off x="1541326" y="237636"/>
            <a:ext cx="295632" cy="29563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Notched Right 15">
            <a:extLst>
              <a:ext uri="{FF2B5EF4-FFF2-40B4-BE49-F238E27FC236}">
                <a16:creationId xmlns:a16="http://schemas.microsoft.com/office/drawing/2014/main" id="{7DA49BF5-98EB-4226-AD19-1C59D049619F}"/>
              </a:ext>
            </a:extLst>
          </p:cNvPr>
          <p:cNvSpPr/>
          <p:nvPr/>
        </p:nvSpPr>
        <p:spPr>
          <a:xfrm rot="5400000">
            <a:off x="4255847" y="256877"/>
            <a:ext cx="308801" cy="29563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Notched Right 17">
            <a:extLst>
              <a:ext uri="{FF2B5EF4-FFF2-40B4-BE49-F238E27FC236}">
                <a16:creationId xmlns:a16="http://schemas.microsoft.com/office/drawing/2014/main" id="{EA38A1D4-3FD4-4DB0-BB45-93E6E746B4CA}"/>
              </a:ext>
            </a:extLst>
          </p:cNvPr>
          <p:cNvSpPr/>
          <p:nvPr/>
        </p:nvSpPr>
        <p:spPr>
          <a:xfrm rot="5400000">
            <a:off x="7173858" y="258266"/>
            <a:ext cx="308800" cy="29563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C4D368-4A51-4090-A4A7-A70E01159394}"/>
              </a:ext>
            </a:extLst>
          </p:cNvPr>
          <p:cNvSpPr/>
          <p:nvPr/>
        </p:nvSpPr>
        <p:spPr>
          <a:xfrm>
            <a:off x="6182380" y="1181100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709410A-12BD-442D-944B-B9C2B2E95F0E}"/>
              </a:ext>
            </a:extLst>
          </p:cNvPr>
          <p:cNvSpPr/>
          <p:nvPr/>
        </p:nvSpPr>
        <p:spPr>
          <a:xfrm>
            <a:off x="6174041" y="2482838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BC341D3-3BAC-4915-9DF8-06DA2DE3C73A}"/>
              </a:ext>
            </a:extLst>
          </p:cNvPr>
          <p:cNvSpPr/>
          <p:nvPr/>
        </p:nvSpPr>
        <p:spPr>
          <a:xfrm>
            <a:off x="6182380" y="2125845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6E63676-637C-46D8-A294-6D89AA005C08}"/>
              </a:ext>
            </a:extLst>
          </p:cNvPr>
          <p:cNvSpPr/>
          <p:nvPr/>
        </p:nvSpPr>
        <p:spPr>
          <a:xfrm>
            <a:off x="6138790" y="3424660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EB7D25A-99EE-45F6-ABF1-C0B730B14815}"/>
              </a:ext>
            </a:extLst>
          </p:cNvPr>
          <p:cNvSpPr/>
          <p:nvPr/>
        </p:nvSpPr>
        <p:spPr>
          <a:xfrm>
            <a:off x="3132946" y="1186378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60D3BA6-1F18-4909-B420-850B93A33D24}"/>
              </a:ext>
            </a:extLst>
          </p:cNvPr>
          <p:cNvSpPr/>
          <p:nvPr/>
        </p:nvSpPr>
        <p:spPr>
          <a:xfrm>
            <a:off x="3141217" y="2095346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EE3F6CF-9135-482D-9E4D-857589540913}"/>
              </a:ext>
            </a:extLst>
          </p:cNvPr>
          <p:cNvSpPr/>
          <p:nvPr/>
        </p:nvSpPr>
        <p:spPr>
          <a:xfrm>
            <a:off x="3133597" y="2447836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E6B20DC1-3389-4591-91D7-5F093D22A456}"/>
              </a:ext>
            </a:extLst>
          </p:cNvPr>
          <p:cNvSpPr/>
          <p:nvPr/>
        </p:nvSpPr>
        <p:spPr>
          <a:xfrm>
            <a:off x="3114017" y="2790589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0DAD139-EB42-44E1-AE78-DA0A8C16836B}"/>
              </a:ext>
            </a:extLst>
          </p:cNvPr>
          <p:cNvSpPr/>
          <p:nvPr/>
        </p:nvSpPr>
        <p:spPr>
          <a:xfrm>
            <a:off x="3114017" y="3087622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0279495-F758-47D9-91B2-2E3E6F059441}"/>
              </a:ext>
            </a:extLst>
          </p:cNvPr>
          <p:cNvSpPr/>
          <p:nvPr/>
        </p:nvSpPr>
        <p:spPr>
          <a:xfrm>
            <a:off x="3137528" y="3422680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8E0856D-BF7A-4B0A-B64A-C50EE8E25382}"/>
              </a:ext>
            </a:extLst>
          </p:cNvPr>
          <p:cNvSpPr/>
          <p:nvPr/>
        </p:nvSpPr>
        <p:spPr>
          <a:xfrm>
            <a:off x="339048" y="3041902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F2B243B-1A71-45C7-A1C7-4323D198F4E2}"/>
              </a:ext>
            </a:extLst>
          </p:cNvPr>
          <p:cNvSpPr/>
          <p:nvPr/>
        </p:nvSpPr>
        <p:spPr>
          <a:xfrm>
            <a:off x="324215" y="2709445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B067B35A-BD74-446B-B0AE-F65C90AB3847}"/>
              </a:ext>
            </a:extLst>
          </p:cNvPr>
          <p:cNvSpPr/>
          <p:nvPr/>
        </p:nvSpPr>
        <p:spPr>
          <a:xfrm>
            <a:off x="339048" y="2376988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3CBA65CB-BE15-4F89-81DE-4FFD44DC4BE9}"/>
              </a:ext>
            </a:extLst>
          </p:cNvPr>
          <p:cNvSpPr/>
          <p:nvPr/>
        </p:nvSpPr>
        <p:spPr>
          <a:xfrm>
            <a:off x="347319" y="2080125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BD0A5CF-280B-4F69-BD2E-E6A082EC5042}"/>
              </a:ext>
            </a:extLst>
          </p:cNvPr>
          <p:cNvSpPr/>
          <p:nvPr/>
        </p:nvSpPr>
        <p:spPr>
          <a:xfrm>
            <a:off x="324215" y="1226820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2A52959-472B-4DF1-BC98-53B6E8765A14}"/>
              </a:ext>
            </a:extLst>
          </p:cNvPr>
          <p:cNvSpPr/>
          <p:nvPr/>
        </p:nvSpPr>
        <p:spPr>
          <a:xfrm>
            <a:off x="307586" y="4187718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2D9E4A3F-88FC-409D-B9F3-BA017010C28E}"/>
              </a:ext>
            </a:extLst>
          </p:cNvPr>
          <p:cNvSpPr/>
          <p:nvPr/>
        </p:nvSpPr>
        <p:spPr>
          <a:xfrm>
            <a:off x="6135484" y="4263417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D4A58363-54E9-4D2E-A2DC-F7CB333F45D7}"/>
              </a:ext>
            </a:extLst>
          </p:cNvPr>
          <p:cNvSpPr/>
          <p:nvPr/>
        </p:nvSpPr>
        <p:spPr>
          <a:xfrm>
            <a:off x="6154063" y="2798371"/>
            <a:ext cx="70502" cy="914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C9CDD-D395-4E29-9CC8-522064D86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05" y="1629215"/>
            <a:ext cx="1082382" cy="136149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ED9C19-D8AE-4DFD-9F22-FFFDAF8A8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153" y="3650724"/>
            <a:ext cx="974431" cy="11849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76802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12677" y="473274"/>
            <a:ext cx="86499" cy="2368153"/>
          </a:xfrm>
          <a:prstGeom prst="rect">
            <a:avLst/>
          </a:prstGeom>
        </p:spPr>
        <p:txBody>
          <a:bodyPr vert="vert" wrap="square" lIns="0" tIns="5358" rIns="0" bIns="0" rtlCol="0">
            <a:spAutoFit/>
          </a:bodyPr>
          <a:lstStyle/>
          <a:p>
            <a:pPr marL="8929">
              <a:spcBef>
                <a:spcPts val="42"/>
              </a:spcBef>
            </a:pPr>
            <a:r>
              <a:rPr sz="562" spc="-21" dirty="0">
                <a:solidFill>
                  <a:srgbClr val="231F20"/>
                </a:solidFill>
                <a:latin typeface="Lucida Sans"/>
                <a:cs typeface="Lucida Sans"/>
              </a:rPr>
              <a:t>Oswaal</a:t>
            </a:r>
            <a:r>
              <a:rPr sz="562" spc="-32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562" spc="18" dirty="0">
                <a:solidFill>
                  <a:srgbClr val="231F20"/>
                </a:solidFill>
                <a:latin typeface="Lucida Sans"/>
                <a:cs typeface="Lucida Sans"/>
              </a:rPr>
              <a:t>CBSE</a:t>
            </a:r>
            <a:r>
              <a:rPr sz="562" spc="-32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562" spc="-25" dirty="0">
                <a:solidFill>
                  <a:srgbClr val="231F20"/>
                </a:solidFill>
                <a:latin typeface="Lucida Sans"/>
                <a:cs typeface="Lucida Sans"/>
              </a:rPr>
              <a:t>Chapterwise</a:t>
            </a:r>
            <a:r>
              <a:rPr sz="562" spc="-28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562" spc="-18" dirty="0">
                <a:solidFill>
                  <a:srgbClr val="231F20"/>
                </a:solidFill>
                <a:latin typeface="Lucida Sans"/>
                <a:cs typeface="Lucida Sans"/>
              </a:rPr>
              <a:t>Mind</a:t>
            </a:r>
            <a:r>
              <a:rPr sz="562" spc="-32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562" spc="-21" dirty="0">
                <a:solidFill>
                  <a:srgbClr val="231F20"/>
                </a:solidFill>
                <a:latin typeface="Lucida Sans"/>
                <a:cs typeface="Lucida Sans"/>
              </a:rPr>
              <a:t>Maps,</a:t>
            </a:r>
            <a:r>
              <a:rPr sz="562" spc="-28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562" b="1" spc="112" dirty="0">
                <a:solidFill>
                  <a:srgbClr val="231F20"/>
                </a:solidFill>
                <a:latin typeface="Calibri"/>
                <a:cs typeface="Calibri"/>
              </a:rPr>
              <a:t>computer</a:t>
            </a:r>
            <a:r>
              <a:rPr sz="562" b="1" spc="42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62" b="1" spc="84" dirty="0">
                <a:solidFill>
                  <a:srgbClr val="231F20"/>
                </a:solidFill>
                <a:latin typeface="Calibri"/>
                <a:cs typeface="Calibri"/>
              </a:rPr>
              <a:t>science</a:t>
            </a:r>
            <a:r>
              <a:rPr sz="562" spc="84" dirty="0">
                <a:solidFill>
                  <a:srgbClr val="231F20"/>
                </a:solidFill>
                <a:latin typeface="Lucida Sans"/>
                <a:cs typeface="Lucida Sans"/>
              </a:rPr>
              <a:t>,</a:t>
            </a:r>
            <a:r>
              <a:rPr sz="562" spc="-28" dirty="0">
                <a:solidFill>
                  <a:srgbClr val="231F20"/>
                </a:solidFill>
                <a:latin typeface="Lucida Sans"/>
                <a:cs typeface="Lucida Sans"/>
              </a:rPr>
              <a:t> Class</a:t>
            </a:r>
            <a:r>
              <a:rPr sz="562" spc="-21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562" dirty="0">
                <a:solidFill>
                  <a:srgbClr val="231F20"/>
                </a:solidFill>
                <a:latin typeface="Lucida Sans"/>
                <a:cs typeface="Lucida Sans"/>
              </a:rPr>
              <a:t>–</a:t>
            </a:r>
            <a:r>
              <a:rPr sz="562" spc="-18" dirty="0">
                <a:solidFill>
                  <a:srgbClr val="231F20"/>
                </a:solidFill>
                <a:latin typeface="Lucida Sans"/>
                <a:cs typeface="Lucida Sans"/>
              </a:rPr>
              <a:t> </a:t>
            </a:r>
            <a:r>
              <a:rPr sz="562" spc="-11" dirty="0">
                <a:solidFill>
                  <a:srgbClr val="231F20"/>
                </a:solidFill>
                <a:latin typeface="Lucida Sans"/>
                <a:cs typeface="Lucida Sans"/>
              </a:rPr>
              <a:t>XII</a:t>
            </a:r>
            <a:endParaRPr sz="562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99826" y="4507264"/>
            <a:ext cx="135293" cy="46881"/>
          </a:xfrm>
          <a:prstGeom prst="rect">
            <a:avLst/>
          </a:prstGeom>
        </p:spPr>
        <p:txBody>
          <a:bodyPr vert="vert" wrap="square" lIns="0" tIns="1339" rIns="0" bIns="0" rtlCol="0">
            <a:spAutoFit/>
          </a:bodyPr>
          <a:lstStyle/>
          <a:p>
            <a:pPr marL="8929">
              <a:spcBef>
                <a:spcPts val="11"/>
              </a:spcBef>
            </a:pPr>
            <a:r>
              <a:rPr sz="879" dirty="0">
                <a:solidFill>
                  <a:srgbClr val="231F20"/>
                </a:solidFill>
                <a:latin typeface="Lucida Sans"/>
                <a:cs typeface="Lucida Sans"/>
              </a:rPr>
              <a:t>[</a:t>
            </a:r>
            <a:endParaRPr sz="879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9826" y="4594328"/>
            <a:ext cx="135293" cy="75902"/>
          </a:xfrm>
          <a:prstGeom prst="rect">
            <a:avLst/>
          </a:prstGeom>
        </p:spPr>
        <p:txBody>
          <a:bodyPr vert="vert" wrap="square" lIns="0" tIns="1339" rIns="0" bIns="0" rtlCol="0">
            <a:spAutoFit/>
          </a:bodyPr>
          <a:lstStyle/>
          <a:p>
            <a:pPr marL="8929">
              <a:spcBef>
                <a:spcPts val="11"/>
              </a:spcBef>
            </a:pPr>
            <a:r>
              <a:rPr sz="879" dirty="0">
                <a:solidFill>
                  <a:srgbClr val="231F20"/>
                </a:solidFill>
                <a:latin typeface="Lucida Sans"/>
                <a:cs typeface="Lucida Sans"/>
              </a:rPr>
              <a:t>3</a:t>
            </a:r>
            <a:endParaRPr sz="879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146" y="479602"/>
            <a:ext cx="173124" cy="3655814"/>
          </a:xfrm>
          <a:prstGeom prst="rect">
            <a:avLst/>
          </a:prstGeom>
        </p:spPr>
        <p:txBody>
          <a:bodyPr vert="vert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125" i="1" spc="-4" dirty="0">
                <a:solidFill>
                  <a:srgbClr val="231F20"/>
                </a:solidFill>
                <a:latin typeface="Century Schoolbook"/>
                <a:cs typeface="Century Schoolbook"/>
              </a:rPr>
              <a:t>To know about more </a:t>
            </a:r>
            <a:r>
              <a:rPr sz="1125" i="1" dirty="0">
                <a:solidFill>
                  <a:srgbClr val="231F20"/>
                </a:solidFill>
                <a:latin typeface="Century Schoolbook"/>
                <a:cs typeface="Century Schoolbook"/>
              </a:rPr>
              <a:t>useful </a:t>
            </a:r>
            <a:r>
              <a:rPr sz="1125" i="1" spc="-4" dirty="0">
                <a:solidFill>
                  <a:srgbClr val="231F20"/>
                </a:solidFill>
                <a:latin typeface="Century Schoolbook"/>
                <a:cs typeface="Century Schoolbook"/>
              </a:rPr>
              <a:t>books </a:t>
            </a:r>
            <a:r>
              <a:rPr sz="1125" i="1" dirty="0">
                <a:solidFill>
                  <a:srgbClr val="231F20"/>
                </a:solidFill>
                <a:latin typeface="Century Schoolbook"/>
                <a:cs typeface="Century Schoolbook"/>
              </a:rPr>
              <a:t>for class-12 </a:t>
            </a:r>
            <a:r>
              <a:rPr sz="1125" u="sng" dirty="0">
                <a:solidFill>
                  <a:srgbClr val="00AEEF"/>
                </a:solidFill>
                <a:uFill>
                  <a:solidFill>
                    <a:srgbClr val="00AEEF"/>
                  </a:solidFill>
                </a:uFill>
                <a:latin typeface="Century"/>
                <a:cs typeface="Century"/>
              </a:rPr>
              <a:t>click</a:t>
            </a:r>
            <a:r>
              <a:rPr sz="1125" u="sng" spc="-49" dirty="0">
                <a:solidFill>
                  <a:srgbClr val="00AEEF"/>
                </a:solidFill>
                <a:uFill>
                  <a:solidFill>
                    <a:srgbClr val="00AEEF"/>
                  </a:solidFill>
                </a:uFill>
                <a:latin typeface="Century"/>
                <a:cs typeface="Century"/>
              </a:rPr>
              <a:t> </a:t>
            </a:r>
            <a:r>
              <a:rPr sz="1125" u="sng" dirty="0">
                <a:solidFill>
                  <a:srgbClr val="00AEEF"/>
                </a:solidFill>
                <a:uFill>
                  <a:solidFill>
                    <a:srgbClr val="00AEEF"/>
                  </a:solidFill>
                </a:uFill>
                <a:latin typeface="Century"/>
                <a:cs typeface="Century"/>
              </a:rPr>
              <a:t>here</a:t>
            </a:r>
            <a:endParaRPr sz="1125">
              <a:latin typeface="Century"/>
              <a:cs typeface="Century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6126" y="282288"/>
            <a:ext cx="2946797" cy="195937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1162" rIns="0" bIns="0" rtlCol="0">
            <a:spAutoFit/>
          </a:bodyPr>
          <a:lstStyle/>
          <a:p>
            <a:pPr marL="35717">
              <a:spcBef>
                <a:spcPts val="88"/>
              </a:spcBef>
              <a:tabLst>
                <a:tab pos="774623" algn="l"/>
              </a:tabLst>
            </a:pPr>
            <a:r>
              <a:rPr lang="en-US" sz="984" spc="-123" dirty="0">
                <a:solidFill>
                  <a:srgbClr val="231F20"/>
                </a:solidFill>
                <a:latin typeface="Arial Unicode MS"/>
                <a:cs typeface="Arial Unicode MS"/>
              </a:rPr>
              <a:t>                               </a:t>
            </a:r>
            <a:r>
              <a:rPr lang="en-IN" sz="1200" b="1" spc="-123" dirty="0">
                <a:solidFill>
                  <a:schemeClr val="bg1"/>
                </a:solidFill>
                <a:latin typeface="Arial Unicode MS"/>
                <a:cs typeface="Arial Unicode MS"/>
              </a:rPr>
              <a:t>T O P I C  -   F I </a:t>
            </a:r>
            <a:r>
              <a:rPr lang="en-US" sz="1200" b="1" spc="60" dirty="0">
                <a:solidFill>
                  <a:schemeClr val="bg1"/>
                </a:solidFill>
                <a:latin typeface="Arial Unicode MS"/>
                <a:cs typeface="Arial Unicode MS"/>
              </a:rPr>
              <a:t>LE  HANDLING</a:t>
            </a:r>
            <a:endParaRPr sz="1200" b="1" dirty="0">
              <a:solidFill>
                <a:schemeClr val="bg1"/>
              </a:solidFill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90667" y="1477758"/>
            <a:ext cx="832693" cy="1731913"/>
          </a:xfrm>
          <a:custGeom>
            <a:avLst/>
            <a:gdLst/>
            <a:ahLst/>
            <a:cxnLst/>
            <a:rect l="l" t="t" r="r" b="b"/>
            <a:pathLst>
              <a:path w="1184275" h="2463165">
                <a:moveTo>
                  <a:pt x="863561" y="1242618"/>
                </a:moveTo>
                <a:lnTo>
                  <a:pt x="837450" y="1202766"/>
                </a:lnTo>
                <a:lnTo>
                  <a:pt x="808837" y="1166012"/>
                </a:lnTo>
                <a:lnTo>
                  <a:pt x="767232" y="1120279"/>
                </a:lnTo>
                <a:lnTo>
                  <a:pt x="721931" y="1078331"/>
                </a:lnTo>
                <a:lnTo>
                  <a:pt x="658215" y="1029703"/>
                </a:lnTo>
                <a:lnTo>
                  <a:pt x="616521" y="1003312"/>
                </a:lnTo>
                <a:lnTo>
                  <a:pt x="573163" y="979830"/>
                </a:lnTo>
                <a:lnTo>
                  <a:pt x="528294" y="959510"/>
                </a:lnTo>
                <a:lnTo>
                  <a:pt x="482053" y="942568"/>
                </a:lnTo>
                <a:lnTo>
                  <a:pt x="422973" y="925664"/>
                </a:lnTo>
                <a:lnTo>
                  <a:pt x="347599" y="911618"/>
                </a:lnTo>
                <a:lnTo>
                  <a:pt x="301879" y="907008"/>
                </a:lnTo>
                <a:lnTo>
                  <a:pt x="256044" y="905040"/>
                </a:lnTo>
                <a:lnTo>
                  <a:pt x="240766" y="905167"/>
                </a:lnTo>
                <a:lnTo>
                  <a:pt x="191960" y="906729"/>
                </a:lnTo>
                <a:lnTo>
                  <a:pt x="143383" y="910869"/>
                </a:lnTo>
                <a:lnTo>
                  <a:pt x="95135" y="917460"/>
                </a:lnTo>
                <a:lnTo>
                  <a:pt x="47307" y="926363"/>
                </a:lnTo>
                <a:lnTo>
                  <a:pt x="0" y="937425"/>
                </a:lnTo>
                <a:lnTo>
                  <a:pt x="4749" y="956818"/>
                </a:lnTo>
                <a:lnTo>
                  <a:pt x="51435" y="947026"/>
                </a:lnTo>
                <a:lnTo>
                  <a:pt x="98463" y="939393"/>
                </a:lnTo>
                <a:lnTo>
                  <a:pt x="145732" y="934046"/>
                </a:lnTo>
                <a:lnTo>
                  <a:pt x="193128" y="931100"/>
                </a:lnTo>
                <a:lnTo>
                  <a:pt x="240550" y="930681"/>
                </a:lnTo>
                <a:lnTo>
                  <a:pt x="255358" y="930884"/>
                </a:lnTo>
                <a:lnTo>
                  <a:pt x="299643" y="933792"/>
                </a:lnTo>
                <a:lnTo>
                  <a:pt x="343623" y="939266"/>
                </a:lnTo>
                <a:lnTo>
                  <a:pt x="387121" y="947458"/>
                </a:lnTo>
                <a:lnTo>
                  <a:pt x="444030" y="962647"/>
                </a:lnTo>
                <a:lnTo>
                  <a:pt x="515734" y="989114"/>
                </a:lnTo>
                <a:lnTo>
                  <a:pt x="558076" y="1009472"/>
                </a:lnTo>
                <a:lnTo>
                  <a:pt x="598843" y="1032776"/>
                </a:lnTo>
                <a:lnTo>
                  <a:pt x="637921" y="1058799"/>
                </a:lnTo>
                <a:lnTo>
                  <a:pt x="675157" y="1087310"/>
                </a:lnTo>
                <a:lnTo>
                  <a:pt x="718858" y="1126350"/>
                </a:lnTo>
                <a:lnTo>
                  <a:pt x="759091" y="1168882"/>
                </a:lnTo>
                <a:lnTo>
                  <a:pt x="786752" y="1202867"/>
                </a:lnTo>
                <a:lnTo>
                  <a:pt x="811949" y="1238491"/>
                </a:lnTo>
                <a:lnTo>
                  <a:pt x="826414" y="1262494"/>
                </a:lnTo>
                <a:lnTo>
                  <a:pt x="863561" y="1242618"/>
                </a:lnTo>
                <a:close/>
              </a:path>
              <a:path w="1184275" h="2463165">
                <a:moveTo>
                  <a:pt x="1013447" y="850658"/>
                </a:moveTo>
                <a:lnTo>
                  <a:pt x="1008176" y="812317"/>
                </a:lnTo>
                <a:lnTo>
                  <a:pt x="997140" y="756640"/>
                </a:lnTo>
                <a:lnTo>
                  <a:pt x="983081" y="701776"/>
                </a:lnTo>
                <a:lnTo>
                  <a:pt x="960196" y="629945"/>
                </a:lnTo>
                <a:lnTo>
                  <a:pt x="932611" y="559803"/>
                </a:lnTo>
                <a:lnTo>
                  <a:pt x="911580" y="514172"/>
                </a:lnTo>
                <a:lnTo>
                  <a:pt x="888403" y="469582"/>
                </a:lnTo>
                <a:lnTo>
                  <a:pt x="863104" y="426161"/>
                </a:lnTo>
                <a:lnTo>
                  <a:pt x="835736" y="384035"/>
                </a:lnTo>
                <a:lnTo>
                  <a:pt x="806323" y="343293"/>
                </a:lnTo>
                <a:lnTo>
                  <a:pt x="774915" y="304063"/>
                </a:lnTo>
                <a:lnTo>
                  <a:pt x="723582" y="248907"/>
                </a:lnTo>
                <a:lnTo>
                  <a:pt x="668197" y="197878"/>
                </a:lnTo>
                <a:lnTo>
                  <a:pt x="608596" y="151968"/>
                </a:lnTo>
                <a:lnTo>
                  <a:pt x="545680" y="110782"/>
                </a:lnTo>
                <a:lnTo>
                  <a:pt x="501764" y="86677"/>
                </a:lnTo>
                <a:lnTo>
                  <a:pt x="456742" y="64858"/>
                </a:lnTo>
                <a:lnTo>
                  <a:pt x="410730" y="45300"/>
                </a:lnTo>
                <a:lnTo>
                  <a:pt x="363880" y="27990"/>
                </a:lnTo>
                <a:lnTo>
                  <a:pt x="316293" y="12890"/>
                </a:lnTo>
                <a:lnTo>
                  <a:pt x="268109" y="0"/>
                </a:lnTo>
                <a:lnTo>
                  <a:pt x="263271" y="19380"/>
                </a:lnTo>
                <a:lnTo>
                  <a:pt x="310324" y="32918"/>
                </a:lnTo>
                <a:lnTo>
                  <a:pt x="356666" y="48577"/>
                </a:lnTo>
                <a:lnTo>
                  <a:pt x="402170" y="66357"/>
                </a:lnTo>
                <a:lnTo>
                  <a:pt x="446735" y="86296"/>
                </a:lnTo>
                <a:lnTo>
                  <a:pt x="490207" y="108381"/>
                </a:lnTo>
                <a:lnTo>
                  <a:pt x="532498" y="132613"/>
                </a:lnTo>
                <a:lnTo>
                  <a:pt x="592836" y="173761"/>
                </a:lnTo>
                <a:lnTo>
                  <a:pt x="649770" y="219354"/>
                </a:lnTo>
                <a:lnTo>
                  <a:pt x="702449" y="269735"/>
                </a:lnTo>
                <a:lnTo>
                  <a:pt x="751090" y="323977"/>
                </a:lnTo>
                <a:lnTo>
                  <a:pt x="780745" y="362470"/>
                </a:lnTo>
                <a:lnTo>
                  <a:pt x="808431" y="402374"/>
                </a:lnTo>
                <a:lnTo>
                  <a:pt x="834136" y="443598"/>
                </a:lnTo>
                <a:lnTo>
                  <a:pt x="857796" y="486016"/>
                </a:lnTo>
                <a:lnTo>
                  <a:pt x="879398" y="529526"/>
                </a:lnTo>
                <a:lnTo>
                  <a:pt x="898906" y="574027"/>
                </a:lnTo>
                <a:lnTo>
                  <a:pt x="924306" y="642340"/>
                </a:lnTo>
                <a:lnTo>
                  <a:pt x="945121" y="712139"/>
                </a:lnTo>
                <a:lnTo>
                  <a:pt x="957668" y="765238"/>
                </a:lnTo>
                <a:lnTo>
                  <a:pt x="967244" y="818807"/>
                </a:lnTo>
                <a:lnTo>
                  <a:pt x="971448" y="853948"/>
                </a:lnTo>
                <a:lnTo>
                  <a:pt x="1013447" y="850658"/>
                </a:lnTo>
                <a:close/>
              </a:path>
              <a:path w="1184275" h="2463165">
                <a:moveTo>
                  <a:pt x="1183716" y="1521968"/>
                </a:moveTo>
                <a:lnTo>
                  <a:pt x="1183678" y="1501952"/>
                </a:lnTo>
                <a:lnTo>
                  <a:pt x="1183144" y="1481734"/>
                </a:lnTo>
                <a:lnTo>
                  <a:pt x="1181938" y="1461084"/>
                </a:lnTo>
                <a:lnTo>
                  <a:pt x="1140028" y="1465338"/>
                </a:lnTo>
                <a:lnTo>
                  <a:pt x="1141412" y="1483842"/>
                </a:lnTo>
                <a:lnTo>
                  <a:pt x="1142250" y="1502854"/>
                </a:lnTo>
                <a:lnTo>
                  <a:pt x="1142631" y="1522095"/>
                </a:lnTo>
                <a:lnTo>
                  <a:pt x="1142644" y="1541297"/>
                </a:lnTo>
                <a:lnTo>
                  <a:pt x="1142314" y="1560525"/>
                </a:lnTo>
                <a:lnTo>
                  <a:pt x="1140548" y="1599018"/>
                </a:lnTo>
                <a:lnTo>
                  <a:pt x="1135341" y="1656651"/>
                </a:lnTo>
                <a:lnTo>
                  <a:pt x="1130287" y="1694916"/>
                </a:lnTo>
                <a:lnTo>
                  <a:pt x="1123924" y="1732978"/>
                </a:lnTo>
                <a:lnTo>
                  <a:pt x="1116241" y="1770811"/>
                </a:lnTo>
                <a:lnTo>
                  <a:pt x="1103871" y="1820760"/>
                </a:lnTo>
                <a:lnTo>
                  <a:pt x="1089037" y="1870036"/>
                </a:lnTo>
                <a:lnTo>
                  <a:pt x="1071727" y="1918474"/>
                </a:lnTo>
                <a:lnTo>
                  <a:pt x="1051941" y="1965947"/>
                </a:lnTo>
                <a:lnTo>
                  <a:pt x="1029703" y="2012315"/>
                </a:lnTo>
                <a:lnTo>
                  <a:pt x="1005001" y="2057438"/>
                </a:lnTo>
                <a:lnTo>
                  <a:pt x="984491" y="2090115"/>
                </a:lnTo>
                <a:lnTo>
                  <a:pt x="962647" y="2121903"/>
                </a:lnTo>
                <a:lnTo>
                  <a:pt x="939495" y="2152777"/>
                </a:lnTo>
                <a:lnTo>
                  <a:pt x="915123" y="2182711"/>
                </a:lnTo>
                <a:lnTo>
                  <a:pt x="889241" y="2211374"/>
                </a:lnTo>
                <a:lnTo>
                  <a:pt x="862025" y="2238781"/>
                </a:lnTo>
                <a:lnTo>
                  <a:pt x="833678" y="2265070"/>
                </a:lnTo>
                <a:lnTo>
                  <a:pt x="804456" y="2290407"/>
                </a:lnTo>
                <a:lnTo>
                  <a:pt x="763270" y="2321522"/>
                </a:lnTo>
                <a:lnTo>
                  <a:pt x="720483" y="2350439"/>
                </a:lnTo>
                <a:lnTo>
                  <a:pt x="676224" y="2377148"/>
                </a:lnTo>
                <a:lnTo>
                  <a:pt x="630631" y="2401633"/>
                </a:lnTo>
                <a:lnTo>
                  <a:pt x="583844" y="2423909"/>
                </a:lnTo>
                <a:lnTo>
                  <a:pt x="536016" y="2443962"/>
                </a:lnTo>
                <a:lnTo>
                  <a:pt x="543090" y="2462619"/>
                </a:lnTo>
                <a:lnTo>
                  <a:pt x="592124" y="2443073"/>
                </a:lnTo>
                <a:lnTo>
                  <a:pt x="640232" y="2421204"/>
                </a:lnTo>
                <a:lnTo>
                  <a:pt x="687273" y="2397010"/>
                </a:lnTo>
                <a:lnTo>
                  <a:pt x="733056" y="2370467"/>
                </a:lnTo>
                <a:lnTo>
                  <a:pt x="777468" y="2341588"/>
                </a:lnTo>
                <a:lnTo>
                  <a:pt x="820343" y="2310346"/>
                </a:lnTo>
                <a:lnTo>
                  <a:pt x="850900" y="2284819"/>
                </a:lnTo>
                <a:lnTo>
                  <a:pt x="880579" y="2258237"/>
                </a:lnTo>
                <a:lnTo>
                  <a:pt x="909154" y="2230475"/>
                </a:lnTo>
                <a:lnTo>
                  <a:pt x="936396" y="2201341"/>
                </a:lnTo>
                <a:lnTo>
                  <a:pt x="962126" y="2170861"/>
                </a:lnTo>
                <a:lnTo>
                  <a:pt x="986612" y="2139378"/>
                </a:lnTo>
                <a:lnTo>
                  <a:pt x="1009789" y="2106892"/>
                </a:lnTo>
                <a:lnTo>
                  <a:pt x="1031595" y="2073452"/>
                </a:lnTo>
                <a:lnTo>
                  <a:pt x="1057986" y="2027224"/>
                </a:lnTo>
                <a:lnTo>
                  <a:pt x="1081849" y="1979663"/>
                </a:lnTo>
                <a:lnTo>
                  <a:pt x="1103172" y="1930920"/>
                </a:lnTo>
                <a:lnTo>
                  <a:pt x="1121956" y="1881124"/>
                </a:lnTo>
                <a:lnTo>
                  <a:pt x="1138186" y="1830463"/>
                </a:lnTo>
                <a:lnTo>
                  <a:pt x="1151877" y="1779054"/>
                </a:lnTo>
                <a:lnTo>
                  <a:pt x="1160513" y="1740103"/>
                </a:lnTo>
                <a:lnTo>
                  <a:pt x="1167790" y="1700872"/>
                </a:lnTo>
                <a:lnTo>
                  <a:pt x="1173708" y="1661414"/>
                </a:lnTo>
                <a:lnTo>
                  <a:pt x="1178318" y="1621777"/>
                </a:lnTo>
                <a:lnTo>
                  <a:pt x="1181608" y="1581962"/>
                </a:lnTo>
                <a:lnTo>
                  <a:pt x="1183386" y="1542034"/>
                </a:lnTo>
                <a:lnTo>
                  <a:pt x="1183716" y="1521968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 sz="984"/>
          </a:p>
        </p:txBody>
      </p:sp>
      <p:sp>
        <p:nvSpPr>
          <p:cNvPr id="8" name="object 8"/>
          <p:cNvSpPr txBox="1"/>
          <p:nvPr/>
        </p:nvSpPr>
        <p:spPr>
          <a:xfrm>
            <a:off x="1488835" y="1067905"/>
            <a:ext cx="2183693" cy="8122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219">
            <a:solidFill>
              <a:srgbClr val="58595B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25896" rIns="0" bIns="0" rtlCol="0">
            <a:spAutoFit/>
          </a:bodyPr>
          <a:lstStyle/>
          <a:p>
            <a:pPr marR="226806">
              <a:spcBef>
                <a:spcPts val="204"/>
              </a:spcBef>
              <a:tabLst>
                <a:tab pos="100009" algn="l"/>
              </a:tabLst>
            </a:pPr>
            <a:r>
              <a:rPr lang="en-IN"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  1. </a:t>
            </a:r>
            <a:r>
              <a:rPr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open </a:t>
            </a:r>
            <a:r>
              <a:rPr sz="527" b="1" spc="-4" dirty="0">
                <a:solidFill>
                  <a:srgbClr val="020303"/>
                </a:solidFill>
                <a:latin typeface="Book Antiqua"/>
                <a:cs typeface="Book Antiqua"/>
              </a:rPr>
              <a:t>( ) </a:t>
            </a:r>
            <a:r>
              <a:rPr sz="527" spc="11" dirty="0">
                <a:solidFill>
                  <a:srgbClr val="020303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It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creates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a file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object,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which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would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be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utilized to </a:t>
            </a:r>
            <a:r>
              <a:rPr lang="en-IN" sz="527" spc="-7" dirty="0">
                <a:solidFill>
                  <a:srgbClr val="020303"/>
                </a:solidFill>
                <a:latin typeface="Book Antiqua"/>
                <a:cs typeface="Book Antiqua"/>
              </a:rPr>
              <a:t>ca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 </a:t>
            </a:r>
            <a:r>
              <a:rPr lang="en-IN" sz="527" spc="-7" dirty="0">
                <a:solidFill>
                  <a:srgbClr val="020303"/>
                </a:solidFill>
                <a:latin typeface="Book Antiqua"/>
                <a:cs typeface="Book Antiqua"/>
              </a:rPr>
              <a:t>        </a:t>
            </a:r>
          </a:p>
          <a:p>
            <a:pPr marR="226806">
              <a:spcBef>
                <a:spcPts val="204"/>
              </a:spcBef>
              <a:tabLst>
                <a:tab pos="100009" algn="l"/>
              </a:tabLst>
            </a:pPr>
            <a:r>
              <a:rPr lang="en-IN" sz="527" spc="-7" dirty="0">
                <a:solidFill>
                  <a:srgbClr val="020303"/>
                </a:solidFill>
                <a:latin typeface="Book Antiqua"/>
                <a:cs typeface="Book Antiqua"/>
              </a:rPr>
              <a:t>                        call</a:t>
            </a:r>
          </a:p>
          <a:p>
            <a:pPr marR="226806">
              <a:spcBef>
                <a:spcPts val="204"/>
              </a:spcBef>
              <a:tabLst>
                <a:tab pos="100009" algn="l"/>
              </a:tabLst>
            </a:pPr>
            <a:r>
              <a:rPr lang="en-IN" sz="527" spc="-7" dirty="0">
                <a:solidFill>
                  <a:srgbClr val="020303"/>
                </a:solidFill>
                <a:latin typeface="Book Antiqua"/>
                <a:cs typeface="Book Antiqua"/>
              </a:rPr>
              <a:t>               </a:t>
            </a:r>
            <a:r>
              <a:rPr sz="527" b="1" spc="-4" dirty="0">
                <a:solidFill>
                  <a:srgbClr val="020303"/>
                </a:solidFill>
                <a:latin typeface="Book Antiqua"/>
                <a:cs typeface="Book Antiqua"/>
              </a:rPr>
              <a:t>Syntax </a:t>
            </a:r>
            <a:r>
              <a:rPr sz="527" b="1" spc="-11" dirty="0">
                <a:solidFill>
                  <a:srgbClr val="020303"/>
                </a:solidFill>
                <a:latin typeface="Book Antiqua"/>
                <a:cs typeface="Book Antiqua"/>
              </a:rPr>
              <a:t>file </a:t>
            </a:r>
            <a:r>
              <a:rPr sz="527" b="1" spc="4" dirty="0">
                <a:solidFill>
                  <a:srgbClr val="020303"/>
                </a:solidFill>
                <a:latin typeface="Book Antiqua"/>
                <a:cs typeface="Book Antiqua"/>
              </a:rPr>
              <a:t>Object </a:t>
            </a:r>
            <a:r>
              <a:rPr sz="527" b="1" spc="116" dirty="0">
                <a:solidFill>
                  <a:srgbClr val="020303"/>
                </a:solidFill>
                <a:latin typeface="Book Antiqua"/>
                <a:cs typeface="Book Antiqua"/>
              </a:rPr>
              <a:t>=</a:t>
            </a:r>
            <a:r>
              <a:rPr sz="527" b="1" spc="4" dirty="0">
                <a:solidFill>
                  <a:srgbClr val="020303"/>
                </a:solidFill>
                <a:latin typeface="Book Antiqua"/>
                <a:cs typeface="Book Antiqua"/>
              </a:rPr>
              <a:t>open</a:t>
            </a:r>
            <a:r>
              <a:rPr sz="527" b="1" spc="-91" dirty="0">
                <a:solidFill>
                  <a:srgbClr val="020303"/>
                </a:solidFill>
                <a:latin typeface="Book Antiqua"/>
                <a:cs typeface="Book Antiqua"/>
              </a:rPr>
              <a:t> </a:t>
            </a:r>
            <a:r>
              <a:rPr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( </a:t>
            </a:r>
            <a:r>
              <a:rPr sz="527" b="1" spc="-11" dirty="0">
                <a:solidFill>
                  <a:srgbClr val="020303"/>
                </a:solidFill>
                <a:latin typeface="Book Antiqua"/>
                <a:cs typeface="Book Antiqua"/>
              </a:rPr>
              <a:t>file </a:t>
            </a:r>
            <a:r>
              <a:rPr sz="527" b="1" dirty="0">
                <a:solidFill>
                  <a:srgbClr val="020303"/>
                </a:solidFill>
                <a:latin typeface="Book Antiqua"/>
                <a:cs typeface="Book Antiqua"/>
              </a:rPr>
              <a:t>name </a:t>
            </a:r>
            <a:r>
              <a:rPr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[, </a:t>
            </a:r>
            <a:r>
              <a:rPr sz="527" b="1" spc="-11" dirty="0">
                <a:solidFill>
                  <a:srgbClr val="020303"/>
                </a:solidFill>
                <a:latin typeface="Book Antiqua"/>
                <a:cs typeface="Book Antiqua"/>
              </a:rPr>
              <a:t>access </a:t>
            </a:r>
            <a:r>
              <a:rPr sz="527" b="1" spc="-4" dirty="0">
                <a:solidFill>
                  <a:srgbClr val="020303"/>
                </a:solidFill>
                <a:latin typeface="Book Antiqua"/>
                <a:cs typeface="Book Antiqua"/>
              </a:rPr>
              <a:t>mode]</a:t>
            </a:r>
            <a:endParaRPr lang="en-IN" sz="527" b="1" spc="-7" dirty="0">
              <a:solidFill>
                <a:srgbClr val="020303"/>
              </a:solidFill>
              <a:latin typeface="Book Antiqua"/>
              <a:cs typeface="Book Antiqua"/>
            </a:endParaRPr>
          </a:p>
          <a:p>
            <a:pPr marR="226806">
              <a:spcBef>
                <a:spcPts val="204"/>
              </a:spcBef>
              <a:tabLst>
                <a:tab pos="100009" algn="l"/>
              </a:tabLst>
            </a:pPr>
            <a:r>
              <a:rPr lang="en-IN"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                                                     [ </a:t>
            </a:r>
            <a:r>
              <a:rPr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buffering</a:t>
            </a:r>
            <a:r>
              <a:rPr sz="527" b="1" spc="-4" dirty="0">
                <a:solidFill>
                  <a:srgbClr val="020303"/>
                </a:solidFill>
                <a:latin typeface="Book Antiqua"/>
                <a:cs typeface="Book Antiqua"/>
              </a:rPr>
              <a:t> </a:t>
            </a:r>
            <a:r>
              <a:rPr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]</a:t>
            </a:r>
            <a:endParaRPr sz="527" b="1" dirty="0">
              <a:latin typeface="Book Antiqua"/>
              <a:cs typeface="Book Antiqua"/>
            </a:endParaRPr>
          </a:p>
          <a:p>
            <a:pPr marL="99562" indent="-66524">
              <a:lnSpc>
                <a:spcPts val="605"/>
              </a:lnSpc>
              <a:buAutoNum type="arabicPeriod" startAt="2"/>
              <a:tabLst>
                <a:tab pos="100009" algn="l"/>
              </a:tabLst>
            </a:pPr>
            <a:r>
              <a:rPr sz="527" b="1" spc="-11" dirty="0">
                <a:solidFill>
                  <a:srgbClr val="020303"/>
                </a:solidFill>
                <a:latin typeface="Book Antiqua"/>
                <a:cs typeface="Book Antiqua"/>
              </a:rPr>
              <a:t>write </a:t>
            </a:r>
            <a:r>
              <a:rPr sz="527" b="1" spc="-4" dirty="0">
                <a:solidFill>
                  <a:srgbClr val="020303"/>
                </a:solidFill>
                <a:latin typeface="Book Antiqua"/>
                <a:cs typeface="Book Antiqua"/>
              </a:rPr>
              <a:t>( ) </a:t>
            </a:r>
            <a:r>
              <a:rPr sz="527" spc="11" dirty="0">
                <a:solidFill>
                  <a:srgbClr val="020303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This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method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writes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any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string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to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an </a:t>
            </a:r>
            <a:r>
              <a:rPr sz="527" spc="4" dirty="0">
                <a:solidFill>
                  <a:srgbClr val="020303"/>
                </a:solidFill>
                <a:latin typeface="Book Antiqua"/>
                <a:cs typeface="Book Antiqua"/>
              </a:rPr>
              <a:t>open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file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Syntax</a:t>
            </a:r>
            <a:r>
              <a:rPr sz="527" spc="4" dirty="0">
                <a:solidFill>
                  <a:srgbClr val="020303"/>
                </a:solidFill>
                <a:latin typeface="Book Antiqua"/>
                <a:cs typeface="Book Antiqua"/>
              </a:rPr>
              <a:t>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file</a:t>
            </a:r>
            <a:endParaRPr sz="527" dirty="0">
              <a:latin typeface="Book Antiqua"/>
              <a:cs typeface="Book Antiqua"/>
            </a:endParaRPr>
          </a:p>
          <a:p>
            <a:pPr marL="410751">
              <a:lnSpc>
                <a:spcPts val="629"/>
              </a:lnSpc>
            </a:pP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Object.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write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 (string)</a:t>
            </a:r>
            <a:endParaRPr sz="527" dirty="0">
              <a:latin typeface="Book Antiqua"/>
              <a:cs typeface="Book Antiqua"/>
            </a:endParaRPr>
          </a:p>
          <a:p>
            <a:pPr marR="147335">
              <a:lnSpc>
                <a:spcPts val="633"/>
              </a:lnSpc>
              <a:spcBef>
                <a:spcPts val="18"/>
              </a:spcBef>
              <a:tabLst>
                <a:tab pos="100009" algn="l"/>
              </a:tabLst>
            </a:pPr>
            <a:r>
              <a:rPr lang="en-IN"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  3. </a:t>
            </a:r>
            <a:r>
              <a:rPr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read </a:t>
            </a:r>
            <a:r>
              <a:rPr sz="527" b="1" spc="-4" dirty="0">
                <a:solidFill>
                  <a:srgbClr val="020303"/>
                </a:solidFill>
                <a:latin typeface="Book Antiqua"/>
                <a:cs typeface="Book Antiqua"/>
              </a:rPr>
              <a:t>( ) </a:t>
            </a:r>
            <a:r>
              <a:rPr sz="527" spc="11" dirty="0">
                <a:solidFill>
                  <a:srgbClr val="020303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This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method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records a string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to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an </a:t>
            </a:r>
            <a:r>
              <a:rPr sz="527" spc="4" dirty="0">
                <a:solidFill>
                  <a:srgbClr val="020303"/>
                </a:solidFill>
                <a:latin typeface="Book Antiqua"/>
                <a:cs typeface="Book Antiqua"/>
              </a:rPr>
              <a:t>open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file.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Syntax 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file </a:t>
            </a:r>
            <a:endParaRPr lang="en-IN" sz="527" spc="-7" dirty="0">
              <a:solidFill>
                <a:srgbClr val="020303"/>
              </a:solidFill>
              <a:latin typeface="Book Antiqua"/>
              <a:cs typeface="Book Antiqua"/>
            </a:endParaRPr>
          </a:p>
          <a:p>
            <a:pPr marR="147335">
              <a:lnSpc>
                <a:spcPts val="633"/>
              </a:lnSpc>
              <a:spcBef>
                <a:spcPts val="18"/>
              </a:spcBef>
              <a:tabLst>
                <a:tab pos="100009" algn="l"/>
              </a:tabLst>
            </a:pPr>
            <a:r>
              <a:rPr lang="en-IN" sz="527" spc="-7" dirty="0">
                <a:solidFill>
                  <a:srgbClr val="020303"/>
                </a:solidFill>
                <a:latin typeface="Book Antiqua"/>
                <a:cs typeface="Book Antiqua"/>
              </a:rPr>
              <a:t>                       </a:t>
            </a:r>
            <a:r>
              <a:rPr sz="527" spc="4" dirty="0">
                <a:solidFill>
                  <a:srgbClr val="020303"/>
                </a:solidFill>
                <a:latin typeface="Book Antiqua"/>
                <a:cs typeface="Book Antiqua"/>
              </a:rPr>
              <a:t>Object.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read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([count])</a:t>
            </a:r>
            <a:endParaRPr sz="527" dirty="0">
              <a:latin typeface="Book Antiqua"/>
              <a:cs typeface="Book Antiqua"/>
            </a:endParaRPr>
          </a:p>
          <a:p>
            <a:pPr marL="33039">
              <a:lnSpc>
                <a:spcPts val="605"/>
              </a:lnSpc>
              <a:tabLst>
                <a:tab pos="100009" algn="l"/>
              </a:tabLst>
            </a:pPr>
            <a:r>
              <a:rPr lang="en-IN"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4. </a:t>
            </a:r>
            <a:r>
              <a:rPr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close </a:t>
            </a:r>
            <a:r>
              <a:rPr sz="527" b="1" spc="-4" dirty="0">
                <a:solidFill>
                  <a:srgbClr val="020303"/>
                </a:solidFill>
                <a:latin typeface="Book Antiqua"/>
                <a:cs typeface="Book Antiqua"/>
              </a:rPr>
              <a:t>( ) </a:t>
            </a:r>
            <a:r>
              <a:rPr sz="527" spc="11" dirty="0">
                <a:solidFill>
                  <a:srgbClr val="020303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It closes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the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file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Syntax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file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Object.close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(</a:t>
            </a:r>
            <a:r>
              <a:rPr sz="527" spc="14" dirty="0">
                <a:solidFill>
                  <a:srgbClr val="020303"/>
                </a:solidFill>
                <a:latin typeface="Book Antiqua"/>
                <a:cs typeface="Book Antiqua"/>
              </a:rPr>
              <a:t>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)</a:t>
            </a:r>
            <a:endParaRPr sz="527" dirty="0">
              <a:latin typeface="Book Antiqua"/>
              <a:cs typeface="Book Antiqu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1923" y="2093016"/>
            <a:ext cx="2277070" cy="113217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219">
            <a:solidFill>
              <a:srgbClr val="58595B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wrap="square" lIns="0" tIns="29021" rIns="0" bIns="0" rtlCol="0">
            <a:spAutoFit/>
          </a:bodyPr>
          <a:lstStyle/>
          <a:p>
            <a:pPr marL="45540">
              <a:lnSpc>
                <a:spcPts val="633"/>
              </a:lnSpc>
              <a:spcBef>
                <a:spcPts val="229"/>
              </a:spcBef>
              <a:tabLst>
                <a:tab pos="128583" algn="l"/>
              </a:tabLst>
            </a:pPr>
            <a:r>
              <a:rPr lang="en-IN" sz="527" b="1" u="sng" spc="-7" dirty="0">
                <a:solidFill>
                  <a:schemeClr val="bg1"/>
                </a:solidFill>
                <a:latin typeface="Book Antiqua"/>
                <a:cs typeface="Book Antiqua"/>
              </a:rPr>
              <a:t>TEXT FILE</a:t>
            </a:r>
          </a:p>
          <a:p>
            <a:pPr marL="45539">
              <a:lnSpc>
                <a:spcPts val="633"/>
              </a:lnSpc>
              <a:spcBef>
                <a:spcPts val="229"/>
              </a:spcBef>
              <a:tabLst>
                <a:tab pos="128583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1.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read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reads atmost </a:t>
            </a:r>
            <a:r>
              <a:rPr sz="527" spc="7" dirty="0">
                <a:solidFill>
                  <a:schemeClr val="bg1"/>
                </a:solidFill>
                <a:latin typeface="Book Antiqua"/>
                <a:cs typeface="Book Antiqua"/>
              </a:rPr>
              <a:t>n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bytes and returns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read</a:t>
            </a:r>
            <a:r>
              <a:rPr sz="527" spc="-14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bytes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45539">
              <a:lnSpc>
                <a:spcPts val="629"/>
              </a:lnSpc>
              <a:tabLst>
                <a:tab pos="128583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2. </a:t>
            </a:r>
            <a:r>
              <a:rPr sz="527" b="1" spc="-7" dirty="0" err="1">
                <a:solidFill>
                  <a:schemeClr val="bg1"/>
                </a:solidFill>
                <a:latin typeface="Book Antiqua"/>
                <a:cs typeface="Book Antiqua"/>
              </a:rPr>
              <a:t>readline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reads a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line of input and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return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in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form of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</a:t>
            </a:r>
            <a:r>
              <a:rPr sz="527" spc="35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string.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45539">
              <a:lnSpc>
                <a:spcPts val="629"/>
              </a:lnSpc>
              <a:tabLst>
                <a:tab pos="128583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3. </a:t>
            </a:r>
            <a:r>
              <a:rPr sz="527" b="1" spc="-7" dirty="0" err="1">
                <a:solidFill>
                  <a:schemeClr val="bg1"/>
                </a:solidFill>
                <a:latin typeface="Book Antiqua"/>
                <a:cs typeface="Book Antiqua"/>
              </a:rPr>
              <a:t>readlines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reads </a:t>
            </a:r>
            <a:r>
              <a:rPr sz="527" spc="-14" dirty="0">
                <a:solidFill>
                  <a:schemeClr val="bg1"/>
                </a:solidFill>
                <a:latin typeface="Book Antiqua"/>
                <a:cs typeface="Book Antiqua"/>
              </a:rPr>
              <a:t>all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lines and returns them in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list.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45539">
              <a:lnSpc>
                <a:spcPts val="629"/>
              </a:lnSpc>
              <a:tabLst>
                <a:tab pos="128583" algn="l"/>
              </a:tabLst>
            </a:pPr>
            <a:r>
              <a:rPr lang="en-IN" sz="527" b="1" spc="-11" dirty="0">
                <a:solidFill>
                  <a:schemeClr val="bg1"/>
                </a:solidFill>
                <a:latin typeface="Book Antiqua"/>
                <a:cs typeface="Book Antiqua"/>
              </a:rPr>
              <a:t> 4. </a:t>
            </a:r>
            <a:r>
              <a:rPr sz="527" b="1" spc="-11" dirty="0">
                <a:solidFill>
                  <a:schemeClr val="bg1"/>
                </a:solidFill>
                <a:latin typeface="Book Antiqua"/>
                <a:cs typeface="Book Antiqua"/>
              </a:rPr>
              <a:t>write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writes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string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to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referenced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by </a:t>
            </a:r>
            <a:r>
              <a:rPr sz="527" spc="18" dirty="0">
                <a:solidFill>
                  <a:schemeClr val="bg1"/>
                </a:solidFill>
                <a:latin typeface="Book Antiqua"/>
                <a:cs typeface="Book Antiqua"/>
              </a:rPr>
              <a:t>&lt;file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14" dirty="0">
                <a:solidFill>
                  <a:schemeClr val="bg1"/>
                </a:solidFill>
                <a:latin typeface="Book Antiqua"/>
                <a:cs typeface="Book Antiqua"/>
              </a:rPr>
              <a:t>handle&gt;.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45539">
              <a:lnSpc>
                <a:spcPts val="629"/>
              </a:lnSpc>
              <a:tabLst>
                <a:tab pos="128583" algn="l"/>
              </a:tabLst>
            </a:pPr>
            <a:r>
              <a:rPr lang="en-IN" sz="527" b="1" spc="-11" dirty="0">
                <a:solidFill>
                  <a:schemeClr val="bg1"/>
                </a:solidFill>
                <a:latin typeface="Book Antiqua"/>
                <a:cs typeface="Book Antiqua"/>
              </a:rPr>
              <a:t> 5. </a:t>
            </a:r>
            <a:r>
              <a:rPr sz="527" b="1" spc="-11" dirty="0" err="1">
                <a:solidFill>
                  <a:schemeClr val="bg1"/>
                </a:solidFill>
                <a:latin typeface="Book Antiqua"/>
                <a:cs typeface="Book Antiqua"/>
              </a:rPr>
              <a:t>writelines</a:t>
            </a:r>
            <a:r>
              <a:rPr sz="527" b="1" spc="-1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writes </a:t>
            </a:r>
            <a:r>
              <a:rPr sz="527" spc="-14" dirty="0">
                <a:solidFill>
                  <a:schemeClr val="bg1"/>
                </a:solidFill>
                <a:latin typeface="Book Antiqua"/>
                <a:cs typeface="Book Antiqua"/>
              </a:rPr>
              <a:t>all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string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in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list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L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as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lines to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referenced</a:t>
            </a:r>
            <a:r>
              <a:rPr sz="527" spc="63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lang="en-IN" sz="527" spc="-7" dirty="0">
                <a:solidFill>
                  <a:schemeClr val="bg1"/>
                </a:solidFill>
                <a:latin typeface="Book Antiqua"/>
                <a:cs typeface="Book Antiqua"/>
              </a:rPr>
              <a:t>File  </a:t>
            </a:r>
          </a:p>
          <a:p>
            <a:pPr marL="45539">
              <a:lnSpc>
                <a:spcPts val="629"/>
              </a:lnSpc>
              <a:tabLst>
                <a:tab pos="128583" algn="l"/>
              </a:tabLst>
            </a:pPr>
            <a:r>
              <a:rPr lang="en-IN" sz="527" spc="-7" dirty="0">
                <a:solidFill>
                  <a:schemeClr val="bg1"/>
                </a:solidFill>
                <a:latin typeface="Book Antiqua"/>
                <a:cs typeface="Book Antiqua"/>
              </a:rPr>
              <a:t>                              handle</a:t>
            </a:r>
          </a:p>
          <a:p>
            <a:pPr marL="45539">
              <a:lnSpc>
                <a:spcPts val="629"/>
              </a:lnSpc>
              <a:tabLst>
                <a:tab pos="128583" algn="l"/>
              </a:tabLst>
            </a:pPr>
            <a:r>
              <a:rPr lang="en-IN" sz="527" b="1" spc="-11" dirty="0">
                <a:solidFill>
                  <a:schemeClr val="bg1"/>
                </a:solidFill>
                <a:latin typeface="Book Antiqua"/>
                <a:cs typeface="Book Antiqua"/>
              </a:rPr>
              <a:t> 6. </a:t>
            </a:r>
            <a:r>
              <a:rPr sz="527" b="1" spc="-11" dirty="0">
                <a:solidFill>
                  <a:schemeClr val="bg1"/>
                </a:solidFill>
                <a:latin typeface="Book Antiqua"/>
                <a:cs typeface="Book Antiqua"/>
              </a:rPr>
              <a:t>flush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forces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writing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of data </a:t>
            </a:r>
            <a:r>
              <a:rPr sz="527" spc="4" dirty="0">
                <a:solidFill>
                  <a:schemeClr val="bg1"/>
                </a:solidFill>
                <a:latin typeface="Book Antiqua"/>
                <a:cs typeface="Book Antiqua"/>
              </a:rPr>
              <a:t>on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disc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that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is </a:t>
            </a:r>
            <a:r>
              <a:rPr sz="527" spc="-14" dirty="0">
                <a:solidFill>
                  <a:schemeClr val="bg1"/>
                </a:solidFill>
                <a:latin typeface="Book Antiqua"/>
                <a:cs typeface="Book Antiqua"/>
              </a:rPr>
              <a:t>still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pending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in </a:t>
            </a:r>
            <a:r>
              <a:rPr lang="en-IN" sz="527" spc="-4" dirty="0">
                <a:solidFill>
                  <a:schemeClr val="bg1"/>
                </a:solidFill>
                <a:latin typeface="Book Antiqua"/>
                <a:cs typeface="Book Antiqua"/>
              </a:rPr>
              <a:t>    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endParaRPr lang="en-IN" sz="527" spc="-4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45539">
              <a:lnSpc>
                <a:spcPts val="629"/>
              </a:lnSpc>
              <a:tabLst>
                <a:tab pos="128583" algn="l"/>
              </a:tabLst>
            </a:pPr>
            <a:r>
              <a:rPr lang="en-IN" sz="527" spc="-4" dirty="0">
                <a:solidFill>
                  <a:schemeClr val="bg1"/>
                </a:solidFill>
                <a:latin typeface="Book Antiqua"/>
                <a:cs typeface="Book Antiqua"/>
              </a:rPr>
              <a:t>                    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output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buffe</a:t>
            </a: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r.</a:t>
            </a:r>
            <a:endParaRPr lang="en-IN"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R="153138">
              <a:lnSpc>
                <a:spcPts val="633"/>
              </a:lnSpc>
              <a:spcBef>
                <a:spcPts val="21"/>
              </a:spcBef>
              <a:tabLst>
                <a:tab pos="128583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   7.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split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splits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line in column.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returns columns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as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item</a:t>
            </a:r>
            <a:r>
              <a:rPr lang="en-IN" sz="527" spc="-4" dirty="0">
                <a:solidFill>
                  <a:schemeClr val="bg1"/>
                </a:solidFill>
                <a:latin typeface="Book Antiqua"/>
                <a:cs typeface="Book Antiqua"/>
              </a:rPr>
              <a:t> in list.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endParaRPr lang="en-IN" sz="527" spc="-4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R="153138">
              <a:lnSpc>
                <a:spcPts val="633"/>
              </a:lnSpc>
              <a:spcBef>
                <a:spcPts val="21"/>
              </a:spcBef>
              <a:tabLst>
                <a:tab pos="128583" algn="l"/>
              </a:tabLst>
            </a:pPr>
            <a:r>
              <a:rPr lang="en-IN"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    </a:t>
            </a: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8.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rename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used to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rename the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 existing </a:t>
            </a:r>
            <a:r>
              <a:rPr sz="527" spc="4" dirty="0">
                <a:solidFill>
                  <a:schemeClr val="bg1"/>
                </a:solidFill>
                <a:latin typeface="Book Antiqua"/>
                <a:cs typeface="Book Antiqua"/>
              </a:rPr>
              <a:t>on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disk.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45540">
              <a:lnSpc>
                <a:spcPts val="629"/>
              </a:lnSpc>
              <a:tabLst>
                <a:tab pos="128583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9.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remove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is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used to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delete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existing </a:t>
            </a:r>
            <a:r>
              <a:rPr sz="527" spc="4" dirty="0">
                <a:solidFill>
                  <a:schemeClr val="bg1"/>
                </a:solidFill>
                <a:latin typeface="Book Antiqua"/>
                <a:cs typeface="Book Antiqua"/>
              </a:rPr>
              <a:t>on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disk.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29020">
              <a:lnSpc>
                <a:spcPts val="629"/>
              </a:lnSpc>
              <a:tabLst>
                <a:tab pos="128583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10.</a:t>
            </a:r>
            <a:r>
              <a:rPr sz="527" b="1" spc="-7" dirty="0" err="1">
                <a:solidFill>
                  <a:schemeClr val="bg1"/>
                </a:solidFill>
                <a:latin typeface="Book Antiqua"/>
                <a:cs typeface="Book Antiqua"/>
              </a:rPr>
              <a:t>os.path.split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is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used to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split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of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last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path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component.</a:t>
            </a:r>
          </a:p>
          <a:p>
            <a:pPr marL="29020">
              <a:lnSpc>
                <a:spcPts val="633"/>
              </a:lnSpc>
              <a:tabLst>
                <a:tab pos="128583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11. </a:t>
            </a:r>
            <a:r>
              <a:rPr sz="527" b="1" spc="-7" dirty="0" err="1">
                <a:solidFill>
                  <a:schemeClr val="bg1"/>
                </a:solidFill>
                <a:latin typeface="Book Antiqua"/>
                <a:cs typeface="Book Antiqua"/>
              </a:rPr>
              <a:t>os.path.exist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checks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if a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path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actually</a:t>
            </a:r>
            <a:r>
              <a:rPr sz="527" spc="-25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exist.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1108" y="642791"/>
            <a:ext cx="2361768" cy="2560579"/>
          </a:xfrm>
          <a:prstGeom prst="rect">
            <a:avLst/>
          </a:prstGeom>
          <a:effectLst/>
        </p:spPr>
      </p:pic>
      <p:sp>
        <p:nvSpPr>
          <p:cNvPr id="13" name="object 13"/>
          <p:cNvSpPr txBox="1"/>
          <p:nvPr/>
        </p:nvSpPr>
        <p:spPr>
          <a:xfrm>
            <a:off x="4381965" y="2139075"/>
            <a:ext cx="748505" cy="279153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 marR="3572" indent="148673">
              <a:spcBef>
                <a:spcPts val="67"/>
              </a:spcBef>
            </a:pPr>
            <a:r>
              <a:rPr lang="en-US" sz="879" spc="-4" dirty="0">
                <a:solidFill>
                  <a:srgbClr val="221E1F"/>
                </a:solidFill>
                <a:latin typeface="Arial Black" panose="020B0A04020102020204" pitchFamily="34" charset="0"/>
                <a:ea typeface="Yu Gothic UI Semibold" panose="020B0700000000000000" pitchFamily="34" charset="-128"/>
                <a:cs typeface="Script MT Bold"/>
              </a:rPr>
              <a:t> </a:t>
            </a:r>
            <a:r>
              <a:rPr sz="879" spc="-4" dirty="0">
                <a:solidFill>
                  <a:srgbClr val="221E1F"/>
                </a:solidFill>
                <a:latin typeface="Arial Black" panose="020B0A04020102020204" pitchFamily="34" charset="0"/>
                <a:ea typeface="Yu Gothic UI Semibold" panose="020B0700000000000000" pitchFamily="34" charset="-128"/>
                <a:cs typeface="Script MT Bold"/>
              </a:rPr>
              <a:t>File  </a:t>
            </a:r>
            <a:r>
              <a:rPr lang="en-US" sz="879" spc="-4" dirty="0">
                <a:solidFill>
                  <a:srgbClr val="221E1F"/>
                </a:solidFill>
                <a:latin typeface="Arial Black" panose="020B0A04020102020204" pitchFamily="34" charset="0"/>
                <a:ea typeface="Yu Gothic UI Semibold" panose="020B0700000000000000" pitchFamily="34" charset="-128"/>
                <a:cs typeface="Script MT Bold"/>
              </a:rPr>
              <a:t>        </a:t>
            </a:r>
            <a:r>
              <a:rPr sz="879" spc="-4" dirty="0">
                <a:solidFill>
                  <a:srgbClr val="221E1F"/>
                </a:solidFill>
                <a:latin typeface="Arial Black" panose="020B0A04020102020204" pitchFamily="34" charset="0"/>
                <a:ea typeface="Yu Gothic UI Semibold" panose="020B0700000000000000" pitchFamily="34" charset="-128"/>
                <a:cs typeface="Script MT Bold"/>
              </a:rPr>
              <a:t>Handling</a:t>
            </a:r>
            <a:r>
              <a:rPr lang="en-US" sz="879" spc="-4" dirty="0">
                <a:solidFill>
                  <a:srgbClr val="221E1F"/>
                </a:solidFill>
                <a:latin typeface="Arial Black" panose="020B0A04020102020204" pitchFamily="34" charset="0"/>
                <a:ea typeface="Yu Gothic UI Semibold" panose="020B0700000000000000" pitchFamily="34" charset="-128"/>
                <a:cs typeface="Script MT Bold"/>
              </a:rPr>
              <a:t> </a:t>
            </a:r>
            <a:endParaRPr sz="879" dirty="0">
              <a:latin typeface="Arial Black" panose="020B0A04020102020204" pitchFamily="34" charset="0"/>
              <a:ea typeface="Yu Gothic UI Semibold" panose="020B0700000000000000" pitchFamily="34" charset="-128"/>
              <a:cs typeface="Script MT 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56162" y="675926"/>
            <a:ext cx="1037115" cy="324678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8483" rIns="0" bIns="0" rtlCol="0">
            <a:spAutoFit/>
          </a:bodyPr>
          <a:lstStyle/>
          <a:p>
            <a:pPr marL="8929" marR="135726">
              <a:spcBef>
                <a:spcPts val="67"/>
              </a:spcBef>
            </a:pP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tell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tells us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current 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position of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</a:t>
            </a:r>
            <a:r>
              <a:rPr sz="527" spc="-2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pointer.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8929" marR="3572">
              <a:lnSpc>
                <a:spcPts val="633"/>
              </a:lnSpc>
              <a:spcBef>
                <a:spcPts val="14"/>
              </a:spcBef>
            </a:pP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seek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( )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moves </a:t>
            </a:r>
            <a:r>
              <a:rPr sz="527" spc="4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pointer  to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specified</a:t>
            </a:r>
            <a:r>
              <a:rPr sz="527" spc="-18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position.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63442" y="534618"/>
            <a:ext cx="1451967" cy="892702"/>
          </a:xfrm>
          <a:prstGeom prst="rect">
            <a:avLst/>
          </a:prstGeom>
          <a:solidFill>
            <a:srgbClr val="0070C0"/>
          </a:solidFill>
          <a:ln w="5219">
            <a:solidFill>
              <a:srgbClr val="58595B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0" tIns="33486" rIns="0" bIns="0" rtlCol="0">
            <a:spAutoFit/>
          </a:bodyPr>
          <a:lstStyle/>
          <a:p>
            <a:pPr marL="62952" marR="54023">
              <a:spcBef>
                <a:spcPts val="264"/>
              </a:spcBef>
              <a:tabLst>
                <a:tab pos="145995" algn="l"/>
              </a:tabLst>
            </a:pPr>
            <a:r>
              <a:rPr lang="en-IN" sz="527" b="1" spc="-28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1. </a:t>
            </a:r>
            <a:r>
              <a:rPr sz="527" b="1" spc="-28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Text </a:t>
            </a:r>
            <a:r>
              <a:rPr sz="527" b="1" spc="-11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file </a:t>
            </a:r>
            <a:r>
              <a:rPr sz="527" b="1" spc="11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: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They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store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information in </a:t>
            </a:r>
            <a:r>
              <a:rPr sz="527" spc="-18" dirty="0">
                <a:solidFill>
                  <a:schemeClr val="bg1"/>
                </a:solidFill>
                <a:latin typeface="Book Antiqua"/>
                <a:cs typeface="Book Antiqua"/>
              </a:rPr>
              <a:t>ASC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II 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or Unicode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characters. Each line of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text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is 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terminated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with a especial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character</a:t>
            </a:r>
            <a:r>
              <a:rPr sz="527" spc="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EOL.</a:t>
            </a:r>
          </a:p>
          <a:p>
            <a:pPr marL="62952" marR="69649">
              <a:lnSpc>
                <a:spcPts val="633"/>
              </a:lnSpc>
              <a:spcBef>
                <a:spcPts val="11"/>
              </a:spcBef>
              <a:tabLst>
                <a:tab pos="145995" algn="l"/>
              </a:tabLst>
            </a:pPr>
            <a:endParaRPr lang="en-IN" sz="527" b="1" spc="-7" dirty="0">
              <a:solidFill>
                <a:schemeClr val="bg1"/>
              </a:solidFill>
              <a:latin typeface="Arial Black" panose="020B0A04020102020204" pitchFamily="34" charset="0"/>
              <a:cs typeface="Book Antiqua"/>
            </a:endParaRPr>
          </a:p>
          <a:p>
            <a:pPr marL="62952" marR="69649">
              <a:lnSpc>
                <a:spcPts val="633"/>
              </a:lnSpc>
              <a:spcBef>
                <a:spcPts val="11"/>
              </a:spcBef>
              <a:tabLst>
                <a:tab pos="145995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2. </a:t>
            </a:r>
            <a:r>
              <a:rPr sz="527" b="1" spc="-7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Binary </a:t>
            </a:r>
            <a:r>
              <a:rPr sz="527" b="1" spc="-11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file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They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contain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information in  </a:t>
            </a:r>
            <a:r>
              <a:rPr sz="527" spc="4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same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format in which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information 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is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held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in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memory.</a:t>
            </a:r>
            <a:endParaRPr lang="en-IN" sz="527" spc="-11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62953" marR="69649">
              <a:lnSpc>
                <a:spcPts val="633"/>
              </a:lnSpc>
              <a:spcBef>
                <a:spcPts val="11"/>
              </a:spcBef>
              <a:tabLst>
                <a:tab pos="145995" algn="l"/>
              </a:tabLst>
            </a:pPr>
            <a:endParaRPr lang="en-IN" sz="527" b="1" spc="-11" dirty="0">
              <a:solidFill>
                <a:schemeClr val="bg1"/>
              </a:solidFill>
              <a:latin typeface="Arial Black" panose="020B0A04020102020204" pitchFamily="34" charset="0"/>
              <a:cs typeface="Book Antiqua"/>
            </a:endParaRPr>
          </a:p>
          <a:p>
            <a:pPr marL="62953" marR="69649">
              <a:lnSpc>
                <a:spcPts val="633"/>
              </a:lnSpc>
              <a:spcBef>
                <a:spcPts val="11"/>
              </a:spcBef>
              <a:tabLst>
                <a:tab pos="145995" algn="l"/>
              </a:tabLst>
            </a:pPr>
            <a:r>
              <a:rPr lang="en-IN" sz="527" b="1" spc="-11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3</a:t>
            </a: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.  </a:t>
            </a:r>
            <a:r>
              <a:rPr lang="en-IN" sz="527" b="1" spc="-11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CSV </a:t>
            </a:r>
            <a:r>
              <a:rPr lang="en-IN" sz="527" spc="-11" dirty="0">
                <a:solidFill>
                  <a:schemeClr val="bg1"/>
                </a:solidFill>
                <a:latin typeface="Arial Black" panose="020B0A04020102020204" pitchFamily="34" charset="0"/>
                <a:cs typeface="Book Antiqua"/>
              </a:rPr>
              <a:t>File </a:t>
            </a: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–Contains text which can be   </a:t>
            </a:r>
          </a:p>
          <a:p>
            <a:pPr marL="62953" marR="69649">
              <a:lnSpc>
                <a:spcPts val="633"/>
              </a:lnSpc>
              <a:spcBef>
                <a:spcPts val="11"/>
              </a:spcBef>
              <a:tabLst>
                <a:tab pos="145995" algn="l"/>
              </a:tabLst>
            </a:pP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      opened by any text editor contains plain</a:t>
            </a:r>
          </a:p>
          <a:p>
            <a:pPr marL="62953" marR="69649">
              <a:lnSpc>
                <a:spcPts val="633"/>
              </a:lnSpc>
              <a:spcBef>
                <a:spcPts val="11"/>
              </a:spcBef>
              <a:tabLst>
                <a:tab pos="145995" algn="l"/>
              </a:tabLst>
            </a:pP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      text with no format 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26377" y="622049"/>
            <a:ext cx="1373386" cy="358261"/>
          </a:xfrm>
          <a:prstGeom prst="rect">
            <a:avLst/>
          </a:prstGeom>
          <a:solidFill>
            <a:srgbClr val="E6E7E8"/>
          </a:solidFill>
          <a:ln w="5219">
            <a:solidFill>
              <a:srgbClr val="58595B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0" tIns="33486" rIns="0" bIns="0" rtlCol="0">
            <a:spAutoFit/>
          </a:bodyPr>
          <a:lstStyle/>
          <a:p>
            <a:pPr marL="117421" indent="-66077">
              <a:spcBef>
                <a:spcPts val="264"/>
              </a:spcBef>
              <a:buAutoNum type="arabicPeriod"/>
              <a:tabLst>
                <a:tab pos="117868" algn="l"/>
                <a:tab pos="386642" algn="l"/>
              </a:tabLst>
            </a:pPr>
            <a:r>
              <a:rPr sz="527" b="1" spc="-7" dirty="0">
                <a:solidFill>
                  <a:srgbClr val="020303"/>
                </a:solidFill>
                <a:latin typeface="Book Antiqua"/>
                <a:cs typeface="Book Antiqua"/>
              </a:rPr>
              <a:t>read	</a:t>
            </a:r>
            <a:r>
              <a:rPr sz="527" spc="11" dirty="0">
                <a:solidFill>
                  <a:srgbClr val="020303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a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file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in read</a:t>
            </a:r>
            <a:r>
              <a:rPr sz="527" spc="-18" dirty="0">
                <a:solidFill>
                  <a:srgbClr val="020303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mode.</a:t>
            </a:r>
            <a:endParaRPr sz="527" dirty="0">
              <a:latin typeface="Book Antiqua"/>
              <a:cs typeface="Book Antiqua"/>
            </a:endParaRPr>
          </a:p>
          <a:p>
            <a:pPr marL="117421" indent="-66077">
              <a:spcBef>
                <a:spcPts val="7"/>
              </a:spcBef>
              <a:buAutoNum type="arabicPeriod"/>
              <a:tabLst>
                <a:tab pos="117868" algn="l"/>
                <a:tab pos="386642" algn="l"/>
              </a:tabLst>
            </a:pPr>
            <a:r>
              <a:rPr sz="527" b="1" spc="-11" dirty="0">
                <a:solidFill>
                  <a:srgbClr val="020303"/>
                </a:solidFill>
                <a:latin typeface="Book Antiqua"/>
                <a:cs typeface="Book Antiqua"/>
              </a:rPr>
              <a:t>write	</a:t>
            </a:r>
            <a:r>
              <a:rPr sz="527" spc="11" dirty="0">
                <a:solidFill>
                  <a:srgbClr val="020303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a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file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in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write</a:t>
            </a:r>
            <a:r>
              <a:rPr sz="527" spc="-21" dirty="0">
                <a:solidFill>
                  <a:srgbClr val="020303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mode.</a:t>
            </a:r>
            <a:endParaRPr sz="527" dirty="0">
              <a:latin typeface="Book Antiqua"/>
              <a:cs typeface="Book Antiqua"/>
            </a:endParaRPr>
          </a:p>
          <a:p>
            <a:pPr marL="117421" indent="-66077">
              <a:spcBef>
                <a:spcPts val="11"/>
              </a:spcBef>
              <a:buAutoNum type="arabicPeriod"/>
              <a:tabLst>
                <a:tab pos="117868" algn="l"/>
              </a:tabLst>
            </a:pPr>
            <a:r>
              <a:rPr sz="527" b="1" spc="-11" dirty="0">
                <a:solidFill>
                  <a:srgbClr val="020303"/>
                </a:solidFill>
                <a:latin typeface="Book Antiqua"/>
                <a:cs typeface="Book Antiqua"/>
              </a:rPr>
              <a:t>append </a:t>
            </a:r>
            <a:r>
              <a:rPr sz="527" spc="11" dirty="0">
                <a:solidFill>
                  <a:srgbClr val="020303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rgbClr val="020303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a </a:t>
            </a:r>
            <a:r>
              <a:rPr sz="527" spc="-11" dirty="0">
                <a:solidFill>
                  <a:srgbClr val="020303"/>
                </a:solidFill>
                <a:latin typeface="Book Antiqua"/>
                <a:cs typeface="Book Antiqua"/>
              </a:rPr>
              <a:t>file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to </a:t>
            </a:r>
            <a:r>
              <a:rPr sz="527" spc="-7" dirty="0">
                <a:solidFill>
                  <a:srgbClr val="020303"/>
                </a:solidFill>
                <a:latin typeface="Book Antiqua"/>
                <a:cs typeface="Book Antiqua"/>
              </a:rPr>
              <a:t>add some</a:t>
            </a:r>
            <a:r>
              <a:rPr sz="527" spc="-46" dirty="0">
                <a:solidFill>
                  <a:srgbClr val="020303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rgbClr val="020303"/>
                </a:solidFill>
                <a:latin typeface="Book Antiqua"/>
                <a:cs typeface="Book Antiqua"/>
              </a:rPr>
              <a:t>data</a:t>
            </a:r>
            <a:endParaRPr lang="en-IN" sz="527" spc="-4" dirty="0">
              <a:solidFill>
                <a:srgbClr val="020303"/>
              </a:solidFill>
              <a:latin typeface="Book Antiqua"/>
              <a:cs typeface="Book Antiqua"/>
            </a:endParaRPr>
          </a:p>
          <a:p>
            <a:pPr marL="51344">
              <a:spcBef>
                <a:spcPts val="11"/>
              </a:spcBef>
              <a:tabLst>
                <a:tab pos="117868" algn="l"/>
              </a:tabLst>
            </a:pPr>
            <a:r>
              <a:rPr lang="en-IN" sz="527" spc="-4" dirty="0">
                <a:solidFill>
                  <a:srgbClr val="020303"/>
                </a:solidFill>
                <a:latin typeface="Book Antiqua"/>
                <a:cs typeface="Book Antiqua"/>
              </a:rPr>
              <a:t>                       </a:t>
            </a:r>
            <a:endParaRPr sz="527" dirty="0">
              <a:latin typeface="Book Antiqua"/>
              <a:cs typeface="Book Antiqu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67221" y="2363399"/>
            <a:ext cx="2058653" cy="14687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219">
            <a:solidFill>
              <a:srgbClr val="58595B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wrap="square" lIns="0" tIns="36611" rIns="0" bIns="0" rtlCol="0">
            <a:spAutoFit/>
          </a:bodyPr>
          <a:lstStyle/>
          <a:p>
            <a:pPr marR="331280">
              <a:spcBef>
                <a:spcPts val="288"/>
              </a:spcBef>
              <a:tabLst>
                <a:tab pos="119207" algn="l"/>
                <a:tab pos="479954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   1 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r</a:t>
            </a: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	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reading </a:t>
            </a:r>
            <a:r>
              <a:rPr sz="527" spc="-14" dirty="0">
                <a:solidFill>
                  <a:schemeClr val="bg1"/>
                </a:solidFill>
                <a:latin typeface="Book Antiqua"/>
                <a:cs typeface="Book Antiqua"/>
              </a:rPr>
              <a:t>only.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This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is</a:t>
            </a: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  </a:t>
            </a:r>
          </a:p>
          <a:p>
            <a:pPr marR="331280">
              <a:spcBef>
                <a:spcPts val="288"/>
              </a:spcBef>
              <a:tabLst>
                <a:tab pos="119207" algn="l"/>
                <a:tab pos="479954" algn="l"/>
              </a:tabLst>
            </a:pP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                                d</a:t>
            </a:r>
            <a:r>
              <a:rPr lang="en-IN" sz="527" spc="-7" dirty="0">
                <a:solidFill>
                  <a:schemeClr val="bg1"/>
                </a:solidFill>
                <a:latin typeface="Book Antiqua"/>
                <a:cs typeface="Book Antiqua"/>
              </a:rPr>
              <a:t>efault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mode.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2684">
              <a:lnSpc>
                <a:spcPts val="626"/>
              </a:lnSpc>
              <a:tabLst>
                <a:tab pos="119207" algn="l"/>
                <a:tab pos="479507" algn="l"/>
              </a:tabLst>
            </a:pPr>
            <a:r>
              <a:rPr lang="en-IN" sz="527" b="1" spc="-14" dirty="0">
                <a:solidFill>
                  <a:schemeClr val="bg1"/>
                </a:solidFill>
                <a:latin typeface="Book Antiqua"/>
                <a:cs typeface="Book Antiqua"/>
              </a:rPr>
              <a:t>2. </a:t>
            </a:r>
            <a:r>
              <a:rPr sz="527" b="1" spc="-14" dirty="0" err="1">
                <a:solidFill>
                  <a:schemeClr val="bg1"/>
                </a:solidFill>
                <a:latin typeface="Book Antiqua"/>
                <a:cs typeface="Book Antiqua"/>
              </a:rPr>
              <a:t>rb</a:t>
            </a:r>
            <a:r>
              <a:rPr sz="527" b="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	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reading only in binary</a:t>
            </a:r>
            <a:r>
              <a:rPr sz="527" spc="-25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format.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2684">
              <a:lnSpc>
                <a:spcPts val="629"/>
              </a:lnSpc>
              <a:tabLst>
                <a:tab pos="119207" algn="l"/>
                <a:tab pos="479954" algn="l"/>
              </a:tabLst>
            </a:pPr>
            <a:r>
              <a:rPr lang="en-IN" sz="527" b="1" spc="56" dirty="0">
                <a:solidFill>
                  <a:schemeClr val="bg1"/>
                </a:solidFill>
                <a:latin typeface="Book Antiqua"/>
                <a:cs typeface="Book Antiqua"/>
              </a:rPr>
              <a:t>3.</a:t>
            </a:r>
            <a:r>
              <a:rPr sz="527" b="1" spc="56" dirty="0">
                <a:solidFill>
                  <a:schemeClr val="bg1"/>
                </a:solidFill>
                <a:latin typeface="Book Antiqua"/>
                <a:cs typeface="Book Antiqua"/>
              </a:rPr>
              <a:t>r+</a:t>
            </a:r>
            <a:r>
              <a:rPr sz="527" b="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	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both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reading and</a:t>
            </a:r>
            <a:r>
              <a:rPr sz="527" spc="-18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writing.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R="180373">
              <a:lnSpc>
                <a:spcPts val="633"/>
              </a:lnSpc>
              <a:spcBef>
                <a:spcPts val="18"/>
              </a:spcBef>
              <a:tabLst>
                <a:tab pos="119207" algn="l"/>
              </a:tabLst>
            </a:pPr>
            <a:r>
              <a:rPr lang="en-IN" sz="527" b="1" spc="28" dirty="0">
                <a:solidFill>
                  <a:schemeClr val="bg1"/>
                </a:solidFill>
                <a:latin typeface="Book Antiqua"/>
                <a:cs typeface="Book Antiqua"/>
              </a:rPr>
              <a:t>  4. </a:t>
            </a:r>
            <a:r>
              <a:rPr sz="527" b="1" spc="28" dirty="0" err="1">
                <a:solidFill>
                  <a:schemeClr val="bg1"/>
                </a:solidFill>
                <a:latin typeface="Book Antiqua"/>
                <a:cs typeface="Book Antiqua"/>
              </a:rPr>
              <a:t>rb</a:t>
            </a:r>
            <a:r>
              <a:rPr sz="527" b="1" spc="28" dirty="0">
                <a:solidFill>
                  <a:schemeClr val="bg1"/>
                </a:solidFill>
                <a:latin typeface="Book Antiqua"/>
                <a:cs typeface="Book Antiqua"/>
              </a:rPr>
              <a:t>+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</a:t>
            </a:r>
            <a:r>
              <a:rPr sz="527" b="1" spc="116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both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reading and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writing 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in </a:t>
            </a:r>
            <a:r>
              <a:rPr lang="en-IN" sz="527" spc="-4" dirty="0">
                <a:solidFill>
                  <a:schemeClr val="bg1"/>
                </a:solidFill>
                <a:latin typeface="Book Antiqua"/>
                <a:cs typeface="Book Antiqua"/>
              </a:rPr>
              <a:t>  </a:t>
            </a:r>
          </a:p>
          <a:p>
            <a:pPr marR="180373">
              <a:lnSpc>
                <a:spcPts val="633"/>
              </a:lnSpc>
              <a:spcBef>
                <a:spcPts val="18"/>
              </a:spcBef>
              <a:tabLst>
                <a:tab pos="119207" algn="l"/>
              </a:tabLst>
            </a:pPr>
            <a:r>
              <a:rPr lang="en-IN" sz="527" spc="-4" dirty="0">
                <a:solidFill>
                  <a:schemeClr val="bg1"/>
                </a:solidFill>
                <a:latin typeface="Book Antiqua"/>
                <a:cs typeface="Book Antiqua"/>
              </a:rPr>
              <a:t>                               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binary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format.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2683">
              <a:lnSpc>
                <a:spcPts val="605"/>
              </a:lnSpc>
              <a:tabLst>
                <a:tab pos="119654" algn="l"/>
                <a:tab pos="479954" algn="l"/>
              </a:tabLst>
            </a:pPr>
            <a:r>
              <a:rPr lang="en-IN" sz="527" b="1" spc="-11" dirty="0">
                <a:solidFill>
                  <a:schemeClr val="bg1"/>
                </a:solidFill>
                <a:latin typeface="Book Antiqua"/>
                <a:cs typeface="Book Antiqua"/>
              </a:rPr>
              <a:t>5. </a:t>
            </a:r>
            <a:r>
              <a:rPr sz="527" b="1" spc="-11" dirty="0">
                <a:solidFill>
                  <a:schemeClr val="bg1"/>
                </a:solidFill>
                <a:latin typeface="Book Antiqua"/>
                <a:cs typeface="Book Antiqua"/>
              </a:rPr>
              <a:t>w</a:t>
            </a:r>
            <a:r>
              <a:rPr sz="527" b="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	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writing </a:t>
            </a:r>
            <a:r>
              <a:rPr sz="527" spc="-14" dirty="0">
                <a:solidFill>
                  <a:schemeClr val="bg1"/>
                </a:solidFill>
                <a:latin typeface="Book Antiqua"/>
                <a:cs typeface="Book Antiqua"/>
              </a:rPr>
              <a:t>only.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 Overwrites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12546">
              <a:lnSpc>
                <a:spcPts val="629"/>
              </a:lnSpc>
            </a:pPr>
            <a:r>
              <a:rPr sz="527" spc="4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if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exists.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3129">
              <a:lnSpc>
                <a:spcPts val="629"/>
              </a:lnSpc>
              <a:tabLst>
                <a:tab pos="136173" algn="l"/>
              </a:tabLst>
            </a:pPr>
            <a:r>
              <a:rPr lang="en-IN" sz="527" b="1" spc="-18" dirty="0">
                <a:solidFill>
                  <a:schemeClr val="bg1"/>
                </a:solidFill>
                <a:latin typeface="Book Antiqua"/>
                <a:cs typeface="Book Antiqua"/>
              </a:rPr>
              <a:t>6. </a:t>
            </a:r>
            <a:r>
              <a:rPr sz="527" b="1" spc="-18" dirty="0" err="1">
                <a:solidFill>
                  <a:schemeClr val="bg1"/>
                </a:solidFill>
                <a:latin typeface="Book Antiqua"/>
                <a:cs typeface="Book Antiqua"/>
              </a:rPr>
              <a:t>wb</a:t>
            </a:r>
            <a:r>
              <a:rPr sz="527" b="1" spc="-18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 </a:t>
            </a: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lang="en-IN"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 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writing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only in binary</a:t>
            </a:r>
            <a:r>
              <a:rPr sz="527" spc="39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format.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3129">
              <a:lnSpc>
                <a:spcPts val="629"/>
              </a:lnSpc>
              <a:tabLst>
                <a:tab pos="136173" algn="l"/>
              </a:tabLst>
            </a:pPr>
            <a:r>
              <a:rPr lang="en-IN" sz="527" b="1" spc="53" dirty="0">
                <a:solidFill>
                  <a:schemeClr val="bg1"/>
                </a:solidFill>
                <a:latin typeface="Book Antiqua"/>
                <a:cs typeface="Book Antiqua"/>
              </a:rPr>
              <a:t>7.</a:t>
            </a:r>
            <a:r>
              <a:rPr sz="527" b="1" spc="53" dirty="0">
                <a:solidFill>
                  <a:schemeClr val="bg1"/>
                </a:solidFill>
                <a:latin typeface="Book Antiqua"/>
                <a:cs typeface="Book Antiqua"/>
              </a:rPr>
              <a:t>w+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 </a:t>
            </a: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both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writing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and</a:t>
            </a:r>
            <a:r>
              <a:rPr sz="527" spc="74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reading.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R="180373">
              <a:lnSpc>
                <a:spcPts val="633"/>
              </a:lnSpc>
              <a:spcBef>
                <a:spcPts val="21"/>
              </a:spcBef>
              <a:tabLst>
                <a:tab pos="136173" algn="l"/>
              </a:tabLst>
            </a:pPr>
            <a:r>
              <a:rPr lang="en-IN" sz="527" b="1" spc="25" dirty="0">
                <a:solidFill>
                  <a:schemeClr val="bg1"/>
                </a:solidFill>
                <a:latin typeface="Book Antiqua"/>
                <a:cs typeface="Book Antiqua"/>
              </a:rPr>
              <a:t>   8.</a:t>
            </a:r>
            <a:r>
              <a:rPr sz="527" b="1" spc="25" dirty="0" err="1">
                <a:solidFill>
                  <a:schemeClr val="bg1"/>
                </a:solidFill>
                <a:latin typeface="Book Antiqua"/>
                <a:cs typeface="Book Antiqua"/>
              </a:rPr>
              <a:t>wb</a:t>
            </a:r>
            <a:r>
              <a:rPr sz="527" b="1" spc="25" dirty="0">
                <a:solidFill>
                  <a:schemeClr val="bg1"/>
                </a:solidFill>
                <a:latin typeface="Book Antiqua"/>
                <a:cs typeface="Book Antiqua"/>
              </a:rPr>
              <a:t>+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both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writing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and</a:t>
            </a:r>
            <a:r>
              <a:rPr sz="527" spc="-6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reading  in</a:t>
            </a:r>
            <a:r>
              <a:rPr lang="en-IN" sz="527" spc="-4" dirty="0">
                <a:solidFill>
                  <a:schemeClr val="bg1"/>
                </a:solidFill>
                <a:latin typeface="Book Antiqua"/>
                <a:cs typeface="Book Antiqua"/>
              </a:rPr>
              <a:t>   </a:t>
            </a:r>
          </a:p>
          <a:p>
            <a:pPr marR="180373">
              <a:lnSpc>
                <a:spcPts val="633"/>
              </a:lnSpc>
              <a:spcBef>
                <a:spcPts val="21"/>
              </a:spcBef>
              <a:tabLst>
                <a:tab pos="136173" algn="l"/>
              </a:tabLst>
            </a:pPr>
            <a:r>
              <a:rPr lang="en-IN" sz="527" spc="-4" dirty="0">
                <a:solidFill>
                  <a:schemeClr val="bg1"/>
                </a:solidFill>
                <a:latin typeface="Book Antiqua"/>
                <a:cs typeface="Book Antiqua"/>
              </a:rPr>
              <a:t>                             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 binary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format.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3130">
              <a:lnSpc>
                <a:spcPts val="605"/>
              </a:lnSpc>
              <a:tabLst>
                <a:tab pos="136173" algn="l"/>
                <a:tab pos="479954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9.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a</a:t>
            </a:r>
            <a:r>
              <a:rPr sz="527" b="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</a:t>
            </a: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     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appending.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</a:t>
            </a:r>
            <a:r>
              <a:rPr sz="527" spc="-18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pointer</a:t>
            </a:r>
            <a:endParaRPr lang="en-US"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12992">
              <a:lnSpc>
                <a:spcPts val="629"/>
              </a:lnSpc>
            </a:pPr>
            <a:r>
              <a:rPr lang="en-US" sz="527" spc="-11" dirty="0">
                <a:solidFill>
                  <a:schemeClr val="bg1"/>
                </a:solidFill>
                <a:latin typeface="Book Antiqua"/>
                <a:cs typeface="Book Antiqua"/>
              </a:rPr>
              <a:t>is </a:t>
            </a:r>
            <a:r>
              <a:rPr lang="en-US" sz="527" spc="-7" dirty="0">
                <a:solidFill>
                  <a:schemeClr val="bg1"/>
                </a:solidFill>
                <a:latin typeface="Book Antiqua"/>
                <a:cs typeface="Book Antiqua"/>
              </a:rPr>
              <a:t>at </a:t>
            </a:r>
            <a:r>
              <a:rPr lang="en-US" sz="527" spc="4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lang="en-US" sz="527" dirty="0">
                <a:solidFill>
                  <a:schemeClr val="bg1"/>
                </a:solidFill>
                <a:latin typeface="Book Antiqua"/>
                <a:cs typeface="Book Antiqua"/>
              </a:rPr>
              <a:t>end </a:t>
            </a:r>
            <a:r>
              <a:rPr lang="en-US" sz="527" spc="-4" dirty="0">
                <a:solidFill>
                  <a:schemeClr val="bg1"/>
                </a:solidFill>
                <a:latin typeface="Book Antiqua"/>
                <a:cs typeface="Book Antiqua"/>
              </a:rPr>
              <a:t>of </a:t>
            </a:r>
            <a:r>
              <a:rPr lang="en-US"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lang="en-US"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file, </a:t>
            </a:r>
            <a:r>
              <a:rPr lang="en-US" sz="527" spc="-7" dirty="0">
                <a:solidFill>
                  <a:schemeClr val="bg1"/>
                </a:solidFill>
                <a:latin typeface="Book Antiqua"/>
                <a:cs typeface="Book Antiqua"/>
              </a:rPr>
              <a:t>if </a:t>
            </a:r>
            <a:r>
              <a:rPr lang="en-US" sz="527" dirty="0">
                <a:solidFill>
                  <a:schemeClr val="bg1"/>
                </a:solidFill>
                <a:latin typeface="Book Antiqua"/>
                <a:cs typeface="Book Antiqua"/>
              </a:rPr>
              <a:t>the </a:t>
            </a:r>
            <a:r>
              <a:rPr lang="en-US"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</a:t>
            </a:r>
            <a:r>
              <a:rPr lang="en-US" sz="527" spc="-4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lang="en-US" sz="527" spc="-11" dirty="0">
                <a:solidFill>
                  <a:schemeClr val="bg1"/>
                </a:solidFill>
                <a:latin typeface="Book Antiqua"/>
                <a:cs typeface="Book Antiqua"/>
              </a:rPr>
              <a:t>exists.</a:t>
            </a:r>
            <a:endParaRPr lang="en-US"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36611">
              <a:lnSpc>
                <a:spcPts val="629"/>
              </a:lnSpc>
              <a:tabLst>
                <a:tab pos="152692" algn="l"/>
              </a:tabLst>
            </a:pPr>
            <a:r>
              <a:rPr lang="en-IN" sz="527" b="1" spc="-18" dirty="0">
                <a:solidFill>
                  <a:schemeClr val="bg1"/>
                </a:solidFill>
                <a:latin typeface="Book Antiqua"/>
                <a:cs typeface="Book Antiqua"/>
              </a:rPr>
              <a:t>10. </a:t>
            </a:r>
            <a:r>
              <a:rPr sz="527" b="1" spc="-18" dirty="0">
                <a:solidFill>
                  <a:schemeClr val="bg1"/>
                </a:solidFill>
                <a:latin typeface="Book Antiqua"/>
                <a:cs typeface="Book Antiqua"/>
              </a:rPr>
              <a:t>ab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 </a:t>
            </a: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  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</a:t>
            </a:r>
            <a:r>
              <a:rPr lang="en-IN"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 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appending in binary</a:t>
            </a:r>
            <a:r>
              <a:rPr sz="527" spc="-6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format.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37057">
              <a:lnSpc>
                <a:spcPts val="629"/>
              </a:lnSpc>
              <a:tabLst>
                <a:tab pos="152692" algn="l"/>
              </a:tabLst>
            </a:pPr>
            <a:r>
              <a:rPr lang="en-IN" sz="527" b="1" spc="53" dirty="0">
                <a:solidFill>
                  <a:schemeClr val="bg1"/>
                </a:solidFill>
                <a:latin typeface="Book Antiqua"/>
                <a:cs typeface="Book Antiqua"/>
              </a:rPr>
              <a:t>11 </a:t>
            </a:r>
            <a:r>
              <a:rPr sz="527" b="1" spc="53" dirty="0">
                <a:solidFill>
                  <a:schemeClr val="bg1"/>
                </a:solidFill>
                <a:latin typeface="Book Antiqua"/>
                <a:cs typeface="Book Antiqua"/>
              </a:rPr>
              <a:t>a+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</a:t>
            </a:r>
            <a:r>
              <a:rPr sz="527" b="1" spc="116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lang="en-IN"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both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appending and</a:t>
            </a:r>
            <a:r>
              <a:rPr sz="527" spc="-2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reading.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R="316993">
              <a:lnSpc>
                <a:spcPts val="633"/>
              </a:lnSpc>
              <a:spcBef>
                <a:spcPts val="21"/>
              </a:spcBef>
              <a:tabLst>
                <a:tab pos="152692" algn="l"/>
              </a:tabLst>
            </a:pPr>
            <a:r>
              <a:rPr lang="en-IN" sz="527" b="1" spc="25" dirty="0">
                <a:solidFill>
                  <a:schemeClr val="bg1"/>
                </a:solidFill>
                <a:latin typeface="Book Antiqua"/>
                <a:cs typeface="Book Antiqua"/>
              </a:rPr>
              <a:t>  12. </a:t>
            </a:r>
            <a:r>
              <a:rPr sz="527" b="1" spc="25" dirty="0">
                <a:solidFill>
                  <a:schemeClr val="bg1"/>
                </a:solidFill>
                <a:latin typeface="Book Antiqua"/>
                <a:cs typeface="Book Antiqua"/>
              </a:rPr>
              <a:t>ab+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mode 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opens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a file for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both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appending and </a:t>
            </a:r>
            <a:r>
              <a:rPr lang="en-IN" sz="527" spc="-4" dirty="0">
                <a:solidFill>
                  <a:schemeClr val="bg1"/>
                </a:solidFill>
                <a:latin typeface="Book Antiqua"/>
                <a:cs typeface="Book Antiqua"/>
              </a:rPr>
              <a:t>                       </a:t>
            </a:r>
          </a:p>
          <a:p>
            <a:pPr marR="316993">
              <a:lnSpc>
                <a:spcPts val="633"/>
              </a:lnSpc>
              <a:spcBef>
                <a:spcPts val="21"/>
              </a:spcBef>
              <a:tabLst>
                <a:tab pos="152692" algn="l"/>
              </a:tabLst>
            </a:pPr>
            <a:r>
              <a:rPr lang="en-IN" sz="527" spc="-4" dirty="0">
                <a:solidFill>
                  <a:schemeClr val="bg1"/>
                </a:solidFill>
                <a:latin typeface="Book Antiqua"/>
                <a:cs typeface="Book Antiqua"/>
              </a:rPr>
              <a:t>                              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reading in binary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format.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82176" y="2571750"/>
            <a:ext cx="92422" cy="777329"/>
          </a:xfrm>
          <a:custGeom>
            <a:avLst/>
            <a:gdLst/>
            <a:ahLst/>
            <a:cxnLst/>
            <a:rect l="l" t="t" r="r" b="b"/>
            <a:pathLst>
              <a:path w="131445" h="1105535">
                <a:moveTo>
                  <a:pt x="130933" y="1097026"/>
                </a:moveTo>
                <a:lnTo>
                  <a:pt x="106354" y="1032568"/>
                </a:lnTo>
                <a:lnTo>
                  <a:pt x="85480" y="966825"/>
                </a:lnTo>
                <a:lnTo>
                  <a:pt x="68452" y="899968"/>
                </a:lnTo>
                <a:lnTo>
                  <a:pt x="54987" y="832281"/>
                </a:lnTo>
                <a:lnTo>
                  <a:pt x="44724" y="764024"/>
                </a:lnTo>
                <a:lnTo>
                  <a:pt x="37651" y="695337"/>
                </a:lnTo>
                <a:lnTo>
                  <a:pt x="33279" y="626416"/>
                </a:lnTo>
                <a:lnTo>
                  <a:pt x="31708" y="557352"/>
                </a:lnTo>
                <a:lnTo>
                  <a:pt x="32154" y="502081"/>
                </a:lnTo>
                <a:lnTo>
                  <a:pt x="34147" y="446842"/>
                </a:lnTo>
                <a:lnTo>
                  <a:pt x="37613" y="391671"/>
                </a:lnTo>
                <a:lnTo>
                  <a:pt x="42480" y="336603"/>
                </a:lnTo>
                <a:lnTo>
                  <a:pt x="48675" y="281673"/>
                </a:lnTo>
                <a:lnTo>
                  <a:pt x="56205" y="226964"/>
                </a:lnTo>
                <a:lnTo>
                  <a:pt x="64987" y="172354"/>
                </a:lnTo>
                <a:lnTo>
                  <a:pt x="75132" y="118051"/>
                </a:lnTo>
                <a:lnTo>
                  <a:pt x="86752" y="64264"/>
                </a:lnTo>
                <a:lnTo>
                  <a:pt x="99958" y="11201"/>
                </a:lnTo>
                <a:lnTo>
                  <a:pt x="59356" y="0"/>
                </a:lnTo>
                <a:lnTo>
                  <a:pt x="48705" y="46103"/>
                </a:lnTo>
                <a:lnTo>
                  <a:pt x="39326" y="92212"/>
                </a:lnTo>
                <a:lnTo>
                  <a:pt x="31108" y="138366"/>
                </a:lnTo>
                <a:lnTo>
                  <a:pt x="23942" y="184605"/>
                </a:lnTo>
                <a:lnTo>
                  <a:pt x="17718" y="230968"/>
                </a:lnTo>
                <a:lnTo>
                  <a:pt x="12328" y="277495"/>
                </a:lnTo>
                <a:lnTo>
                  <a:pt x="7920" y="324080"/>
                </a:lnTo>
                <a:lnTo>
                  <a:pt x="4442" y="370746"/>
                </a:lnTo>
                <a:lnTo>
                  <a:pt x="1934" y="417472"/>
                </a:lnTo>
                <a:lnTo>
                  <a:pt x="439" y="464240"/>
                </a:lnTo>
                <a:lnTo>
                  <a:pt x="0" y="511030"/>
                </a:lnTo>
                <a:lnTo>
                  <a:pt x="656" y="557822"/>
                </a:lnTo>
                <a:lnTo>
                  <a:pt x="3661" y="627967"/>
                </a:lnTo>
                <a:lnTo>
                  <a:pt x="9496" y="697941"/>
                </a:lnTo>
                <a:lnTo>
                  <a:pt x="18082" y="767641"/>
                </a:lnTo>
                <a:lnTo>
                  <a:pt x="29917" y="836904"/>
                </a:lnTo>
                <a:lnTo>
                  <a:pt x="44986" y="905524"/>
                </a:lnTo>
                <a:lnTo>
                  <a:pt x="63674" y="973277"/>
                </a:lnTo>
                <a:lnTo>
                  <a:pt x="86277" y="1039828"/>
                </a:lnTo>
                <a:lnTo>
                  <a:pt x="112632" y="1104988"/>
                </a:lnTo>
                <a:lnTo>
                  <a:pt x="130933" y="1097026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 sz="984"/>
          </a:p>
        </p:txBody>
      </p:sp>
      <p:sp>
        <p:nvSpPr>
          <p:cNvPr id="20" name="object 20"/>
          <p:cNvSpPr txBox="1"/>
          <p:nvPr/>
        </p:nvSpPr>
        <p:spPr>
          <a:xfrm>
            <a:off x="3908928" y="3385667"/>
            <a:ext cx="1607344" cy="817181"/>
          </a:xfrm>
          <a:prstGeom prst="rect">
            <a:avLst/>
          </a:prstGeom>
          <a:solidFill>
            <a:srgbClr val="0070C0"/>
          </a:solidFill>
          <a:ln w="5219">
            <a:solidFill>
              <a:srgbClr val="58595B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0" tIns="21878" rIns="0" bIns="0" rtlCol="0">
            <a:spAutoFit/>
          </a:bodyPr>
          <a:lstStyle/>
          <a:p>
            <a:pPr marL="14287">
              <a:lnSpc>
                <a:spcPts val="633"/>
              </a:lnSpc>
              <a:spcBef>
                <a:spcPts val="172"/>
              </a:spcBef>
              <a:tabLst>
                <a:tab pos="97330" algn="l"/>
                <a:tab pos="550049" algn="l"/>
              </a:tabLst>
            </a:pPr>
            <a:endParaRPr lang="en-IN" sz="527" b="1" spc="-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14287">
              <a:lnSpc>
                <a:spcPts val="633"/>
              </a:lnSpc>
              <a:spcBef>
                <a:spcPts val="172"/>
              </a:spcBef>
              <a:tabLst>
                <a:tab pos="97330" algn="l"/>
                <a:tab pos="550049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1   </a:t>
            </a:r>
            <a:r>
              <a:rPr sz="527" b="1" spc="-7" dirty="0" err="1">
                <a:solidFill>
                  <a:schemeClr val="bg1"/>
                </a:solidFill>
                <a:latin typeface="Book Antiqua"/>
                <a:cs typeface="Book Antiqua"/>
              </a:rPr>
              <a:t>file.closed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	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returns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true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if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 is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closed,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88445">
              <a:lnSpc>
                <a:spcPts val="629"/>
              </a:lnSpc>
            </a:pP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false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otherwise.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14287">
              <a:lnSpc>
                <a:spcPts val="629"/>
              </a:lnSpc>
              <a:tabLst>
                <a:tab pos="97330" algn="l"/>
                <a:tab pos="550049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2.  </a:t>
            </a:r>
            <a:r>
              <a:rPr sz="527" b="1" spc="-7" dirty="0" err="1">
                <a:solidFill>
                  <a:schemeClr val="bg1"/>
                </a:solidFill>
                <a:latin typeface="Book Antiqua"/>
                <a:cs typeface="Book Antiqua"/>
              </a:rPr>
              <a:t>file.mode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	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returns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access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mode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with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588445">
              <a:lnSpc>
                <a:spcPts val="629"/>
              </a:lnSpc>
            </a:pP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which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 was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opened.</a:t>
            </a: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14287">
              <a:lnSpc>
                <a:spcPts val="629"/>
              </a:lnSpc>
              <a:tabLst>
                <a:tab pos="97330" algn="l"/>
                <a:tab pos="550049" algn="l"/>
              </a:tabLst>
            </a:pPr>
            <a:r>
              <a:rPr lang="en-IN"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3.  </a:t>
            </a:r>
            <a:r>
              <a:rPr sz="527" b="1" spc="-7" dirty="0">
                <a:solidFill>
                  <a:schemeClr val="bg1"/>
                </a:solidFill>
                <a:latin typeface="Book Antiqua"/>
                <a:cs typeface="Book Antiqua"/>
              </a:rPr>
              <a:t>file.name	</a:t>
            </a:r>
            <a:r>
              <a:rPr sz="527" b="1" spc="11" dirty="0">
                <a:solidFill>
                  <a:schemeClr val="bg1"/>
                </a:solidFill>
                <a:latin typeface="Book Antiqua"/>
                <a:cs typeface="Book Antiqua"/>
              </a:rPr>
              <a:t>: </a:t>
            </a:r>
            <a:r>
              <a:rPr sz="527" spc="-7" dirty="0">
                <a:solidFill>
                  <a:schemeClr val="bg1"/>
                </a:solidFill>
                <a:latin typeface="Book Antiqua"/>
                <a:cs typeface="Book Antiqua"/>
              </a:rPr>
              <a:t>It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returns </a:t>
            </a:r>
            <a:r>
              <a:rPr sz="527" dirty="0">
                <a:solidFill>
                  <a:schemeClr val="bg1"/>
                </a:solidFill>
                <a:latin typeface="Book Antiqua"/>
                <a:cs typeface="Book Antiqua"/>
              </a:rPr>
              <a:t>name </a:t>
            </a:r>
            <a:r>
              <a:rPr sz="527" spc="-4" dirty="0">
                <a:solidFill>
                  <a:schemeClr val="bg1"/>
                </a:solidFill>
                <a:latin typeface="Book Antiqua"/>
                <a:cs typeface="Book Antiqua"/>
              </a:rPr>
              <a:t>of </a:t>
            </a:r>
            <a:r>
              <a:rPr sz="527" spc="4" dirty="0">
                <a:solidFill>
                  <a:schemeClr val="bg1"/>
                </a:solidFill>
                <a:latin typeface="Book Antiqua"/>
                <a:cs typeface="Book Antiqua"/>
              </a:rPr>
              <a:t>the</a:t>
            </a:r>
            <a:r>
              <a:rPr sz="527" spc="-25" dirty="0">
                <a:solidFill>
                  <a:schemeClr val="bg1"/>
                </a:solidFill>
                <a:latin typeface="Book Antiqua"/>
                <a:cs typeface="Book Antiqua"/>
              </a:rPr>
              <a:t> </a:t>
            </a:r>
            <a:r>
              <a:rPr sz="527" spc="-11" dirty="0">
                <a:solidFill>
                  <a:schemeClr val="bg1"/>
                </a:solidFill>
                <a:latin typeface="Book Antiqua"/>
                <a:cs typeface="Book Antiqua"/>
              </a:rPr>
              <a:t>file</a:t>
            </a:r>
            <a:endParaRPr lang="en-IN" sz="527" spc="-11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14287">
              <a:lnSpc>
                <a:spcPts val="629"/>
              </a:lnSpc>
              <a:tabLst>
                <a:tab pos="97330" algn="l"/>
                <a:tab pos="550049" algn="l"/>
              </a:tabLst>
            </a:pPr>
            <a:endParaRPr lang="en-IN" sz="527" spc="-11" dirty="0">
              <a:solidFill>
                <a:schemeClr val="bg1"/>
              </a:solidFill>
              <a:latin typeface="Book Antiqua"/>
              <a:cs typeface="Book Antiqua"/>
            </a:endParaRPr>
          </a:p>
          <a:p>
            <a:pPr marL="14287">
              <a:lnSpc>
                <a:spcPts val="629"/>
              </a:lnSpc>
              <a:tabLst>
                <a:tab pos="97330" algn="l"/>
                <a:tab pos="550049" algn="l"/>
              </a:tabLst>
            </a:pP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4. </a:t>
            </a:r>
            <a:r>
              <a:rPr lang="en-IN" sz="527" spc="-11" dirty="0" err="1">
                <a:solidFill>
                  <a:schemeClr val="bg1"/>
                </a:solidFill>
                <a:latin typeface="Book Antiqua"/>
                <a:cs typeface="Book Antiqua"/>
              </a:rPr>
              <a:t>file.encoding</a:t>
            </a: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 -     :It shows the default encoding      </a:t>
            </a:r>
          </a:p>
          <a:p>
            <a:pPr marL="14287">
              <a:lnSpc>
                <a:spcPts val="629"/>
              </a:lnSpc>
              <a:tabLst>
                <a:tab pos="97330" algn="l"/>
                <a:tab pos="550049" algn="l"/>
              </a:tabLst>
            </a:pPr>
            <a:r>
              <a:rPr lang="en-IN" sz="527" spc="-11" dirty="0">
                <a:solidFill>
                  <a:schemeClr val="bg1"/>
                </a:solidFill>
                <a:latin typeface="Book Antiqua"/>
                <a:cs typeface="Book Antiqua"/>
              </a:rPr>
              <a:t>                                    system  of the file</a:t>
            </a:r>
          </a:p>
          <a:p>
            <a:pPr marL="96884" indent="-82597">
              <a:lnSpc>
                <a:spcPts val="629"/>
              </a:lnSpc>
              <a:buAutoNum type="arabicPeriod" startAt="3"/>
              <a:tabLst>
                <a:tab pos="97330" algn="l"/>
                <a:tab pos="550049" algn="l"/>
              </a:tabLst>
            </a:pPr>
            <a:endParaRPr sz="527" dirty="0">
              <a:solidFill>
                <a:schemeClr val="bg1"/>
              </a:solidFill>
              <a:latin typeface="Book Antiqua"/>
              <a:cs typeface="Book Antiqu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5086" y="999900"/>
            <a:ext cx="849433" cy="782066"/>
          </a:xfrm>
          <a:prstGeom prst="rect">
            <a:avLst/>
          </a:prstGeom>
        </p:spPr>
      </p:pic>
      <p:sp>
        <p:nvSpPr>
          <p:cNvPr id="22" name="Arrow: Bent 21">
            <a:extLst>
              <a:ext uri="{FF2B5EF4-FFF2-40B4-BE49-F238E27FC236}">
                <a16:creationId xmlns:a16="http://schemas.microsoft.com/office/drawing/2014/main" id="{DE4FF641-6345-44FD-867E-783FB9CA2D64}"/>
              </a:ext>
            </a:extLst>
          </p:cNvPr>
          <p:cNvSpPr/>
          <p:nvPr/>
        </p:nvSpPr>
        <p:spPr>
          <a:xfrm>
            <a:off x="1230970" y="321469"/>
            <a:ext cx="648112" cy="39952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84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64A5E275-3756-4537-911F-DBDAAF2A3DBD}"/>
              </a:ext>
            </a:extLst>
          </p:cNvPr>
          <p:cNvSpPr/>
          <p:nvPr/>
        </p:nvSpPr>
        <p:spPr>
          <a:xfrm rot="10800000">
            <a:off x="7246219" y="370515"/>
            <a:ext cx="547754" cy="4443988"/>
          </a:xfrm>
          <a:prstGeom prst="bentArrow">
            <a:avLst>
              <a:gd name="adj1" fmla="val 3310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84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FF849354-B334-4F72-99C3-32E75EDEA5B6}"/>
              </a:ext>
            </a:extLst>
          </p:cNvPr>
          <p:cNvSpPr/>
          <p:nvPr/>
        </p:nvSpPr>
        <p:spPr>
          <a:xfrm>
            <a:off x="1230970" y="321469"/>
            <a:ext cx="632803" cy="450056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84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762983B-B4A7-415A-8A2F-3CFE30376FFD}"/>
                  </a:ext>
                </a:extLst>
              </p14:cNvPr>
              <p14:cNvContentPartPr/>
              <p14:nvPr/>
            </p14:nvContentPartPr>
            <p14:xfrm>
              <a:off x="3886073" y="3142115"/>
              <a:ext cx="205200" cy="72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762983B-B4A7-415A-8A2F-3CFE30376F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7073" y="3133115"/>
                <a:ext cx="222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1DDCBFB-2E67-4258-8D97-B246B287A0D8}"/>
                  </a:ext>
                </a:extLst>
              </p14:cNvPr>
              <p14:cNvContentPartPr/>
              <p14:nvPr/>
            </p14:nvContentPartPr>
            <p14:xfrm>
              <a:off x="2770031" y="3074795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1DDCBFB-2E67-4258-8D97-B246B287A0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61031" y="30657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6CDF839-2643-4319-B226-58709719ED40}"/>
                  </a:ext>
                </a:extLst>
              </p14:cNvPr>
              <p14:cNvContentPartPr/>
              <p14:nvPr/>
            </p14:nvContentPartPr>
            <p14:xfrm>
              <a:off x="1828631" y="2765195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6CDF839-2643-4319-B226-58709719ED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9631" y="27565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553B720-067A-471A-985A-3DC286012275}"/>
                  </a:ext>
                </a:extLst>
              </p14:cNvPr>
              <p14:cNvContentPartPr/>
              <p14:nvPr/>
            </p14:nvContentPartPr>
            <p14:xfrm>
              <a:off x="1882271" y="244731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553B720-067A-471A-985A-3DC2860122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3631" y="24383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1A2750F-2551-431F-8AF5-14AC838B3902}"/>
                  </a:ext>
                </a:extLst>
              </p14:cNvPr>
              <p14:cNvContentPartPr/>
              <p14:nvPr/>
            </p14:nvContentPartPr>
            <p14:xfrm>
              <a:off x="873911" y="860435"/>
              <a:ext cx="360" cy="2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1A2750F-2551-431F-8AF5-14AC838B39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4911" y="851435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B8D344A-D4F7-479F-9C4D-1EF827F5E7FE}"/>
                  </a:ext>
                </a:extLst>
              </p14:cNvPr>
              <p14:cNvContentPartPr/>
              <p14:nvPr/>
            </p14:nvContentPartPr>
            <p14:xfrm>
              <a:off x="1868951" y="2675555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B8D344A-D4F7-479F-9C4D-1EF827F5E7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9951" y="26669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33EB34A-0622-4EA7-87D5-079F35512D62}"/>
                  </a:ext>
                </a:extLst>
              </p14:cNvPr>
              <p14:cNvContentPartPr/>
              <p14:nvPr/>
            </p14:nvContentPartPr>
            <p14:xfrm>
              <a:off x="3715751" y="2465146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33EB34A-0622-4EA7-87D5-079F35512D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6751" y="24561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B987E24-440D-49B3-97D4-6B3BC3B1D521}"/>
                  </a:ext>
                </a:extLst>
              </p14:cNvPr>
              <p14:cNvContentPartPr/>
              <p14:nvPr/>
            </p14:nvContentPartPr>
            <p14:xfrm>
              <a:off x="3791711" y="2460466"/>
              <a:ext cx="39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B987E24-440D-49B3-97D4-6B3BC3B1D52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83071" y="2451826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6EA2D74-0F0E-42B9-AFD7-7F91662BE279}"/>
                  </a:ext>
                </a:extLst>
              </p14:cNvPr>
              <p14:cNvContentPartPr/>
              <p14:nvPr/>
            </p14:nvContentPartPr>
            <p14:xfrm>
              <a:off x="2187737" y="4418983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6EA2D74-0F0E-42B9-AFD7-7F91662BE2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8737" y="44103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A4F8391-38D9-4E44-AD19-C682008231ED}"/>
                  </a:ext>
                </a:extLst>
              </p14:cNvPr>
              <p14:cNvContentPartPr/>
              <p14:nvPr/>
            </p14:nvContentPartPr>
            <p14:xfrm>
              <a:off x="3334904" y="3859725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A4F8391-38D9-4E44-AD19-C682008231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6264" y="38510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1AB9125-E113-42A3-AE3C-BD859CD559D0}"/>
                  </a:ext>
                </a:extLst>
              </p14:cNvPr>
              <p14:cNvContentPartPr/>
              <p14:nvPr/>
            </p14:nvContentPartPr>
            <p14:xfrm>
              <a:off x="3192704" y="3185085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1AB9125-E113-42A3-AE3C-BD859CD559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3704" y="31764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4581E08-1E42-4893-AB5E-3C11AF19B759}"/>
                  </a:ext>
                </a:extLst>
              </p14:cNvPr>
              <p14:cNvContentPartPr/>
              <p14:nvPr/>
            </p14:nvContentPartPr>
            <p14:xfrm>
              <a:off x="2203424" y="1236045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4581E08-1E42-4893-AB5E-3C11AF19B7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4424" y="12274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84DCB50-6B63-4B65-8612-B6363F45BF62}"/>
                  </a:ext>
                </a:extLst>
              </p14:cNvPr>
              <p14:cNvContentPartPr/>
              <p14:nvPr/>
            </p14:nvContentPartPr>
            <p14:xfrm>
              <a:off x="3702104" y="4361925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84DCB50-6B63-4B65-8612-B6363F45BF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3464" y="43529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6CBE3CB-C0D4-442E-8749-C06FA30089B9}"/>
                  </a:ext>
                </a:extLst>
              </p14:cNvPr>
              <p14:cNvContentPartPr/>
              <p14:nvPr/>
            </p14:nvContentPartPr>
            <p14:xfrm>
              <a:off x="-1229536" y="-255075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6CBE3CB-C0D4-442E-8749-C06FA30089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38536" y="-2640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01D6E75-DA37-4A23-A3EA-60B1EB5A9242}"/>
                  </a:ext>
                </a:extLst>
              </p14:cNvPr>
              <p14:cNvContentPartPr/>
              <p14:nvPr/>
            </p14:nvContentPartPr>
            <p14:xfrm>
              <a:off x="2405384" y="3095085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01D6E75-DA37-4A23-A3EA-60B1EB5A92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96744" y="30864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C11CF0C-AE32-45DE-8A82-A69192974F85}"/>
                  </a:ext>
                </a:extLst>
              </p14:cNvPr>
              <p14:cNvContentPartPr/>
              <p14:nvPr/>
            </p14:nvContentPartPr>
            <p14:xfrm>
              <a:off x="2518064" y="2525565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C11CF0C-AE32-45DE-8A82-A69192974F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9424" y="25165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EBE7150-CF36-4C17-9B90-A0866036DD0E}"/>
                  </a:ext>
                </a:extLst>
              </p14:cNvPr>
              <p14:cNvContentPartPr/>
              <p14:nvPr/>
            </p14:nvContentPartPr>
            <p14:xfrm>
              <a:off x="4115957" y="3562247"/>
              <a:ext cx="282600" cy="140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EBE7150-CF36-4C17-9B90-A0866036DD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07317" y="3553607"/>
                <a:ext cx="3002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2480F21-CCA7-4002-B14F-D058F19E1AEE}"/>
                  </a:ext>
                </a:extLst>
              </p14:cNvPr>
              <p14:cNvContentPartPr/>
              <p14:nvPr/>
            </p14:nvContentPartPr>
            <p14:xfrm>
              <a:off x="2818877" y="2699687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2480F21-CCA7-4002-B14F-D058F19E1A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09877" y="26906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2D8ED77-2CB4-4911-AA09-3017A4B6FCEE}"/>
                  </a:ext>
                </a:extLst>
              </p14:cNvPr>
              <p14:cNvContentPartPr/>
              <p14:nvPr/>
            </p14:nvContentPartPr>
            <p14:xfrm>
              <a:off x="3467957" y="4631242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2D8ED77-2CB4-4911-AA09-3017A4B6FC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9317" y="4622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5054BDD-3A12-40D4-A3D9-9A51E5F77A6B}"/>
                  </a:ext>
                </a:extLst>
              </p14:cNvPr>
              <p14:cNvContentPartPr/>
              <p14:nvPr/>
            </p14:nvContentPartPr>
            <p14:xfrm>
              <a:off x="4355357" y="3863002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5054BDD-3A12-40D4-A3D9-9A51E5F77A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6357" y="3854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3216F37-EDB1-4D0B-B6CB-BC35DD58CD71}"/>
                  </a:ext>
                </a:extLst>
              </p14:cNvPr>
              <p14:cNvContentPartPr/>
              <p14:nvPr/>
            </p14:nvContentPartPr>
            <p14:xfrm>
              <a:off x="4376957" y="2602282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3216F37-EDB1-4D0B-B6CB-BC35DD58CD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8317" y="2593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B970275-C360-4A84-87D1-65B9AB7C5FB0}"/>
                  </a:ext>
                </a:extLst>
              </p14:cNvPr>
              <p14:cNvContentPartPr/>
              <p14:nvPr/>
            </p14:nvContentPartPr>
            <p14:xfrm>
              <a:off x="6243557" y="166076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B970275-C360-4A84-87D1-65B9AB7C5F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34557" y="16517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FD03F89-0885-4CEE-BF4B-22F759CDDB72}"/>
                  </a:ext>
                </a:extLst>
              </p14:cNvPr>
              <p14:cNvContentPartPr/>
              <p14:nvPr/>
            </p14:nvContentPartPr>
            <p14:xfrm>
              <a:off x="4430957" y="2423965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FD03F89-0885-4CEE-BF4B-22F759CDDB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21957" y="24149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1BBE3FD-3A19-48C5-B9AC-D77549A2AD79}"/>
                  </a:ext>
                </a:extLst>
              </p14:cNvPr>
              <p14:cNvContentPartPr/>
              <p14:nvPr/>
            </p14:nvContentPartPr>
            <p14:xfrm>
              <a:off x="2239637" y="2158739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1BBE3FD-3A19-48C5-B9AC-D77549A2AD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0997" y="214973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4B2F17E-C23C-4DD3-AE34-69F811CC73DE}"/>
                  </a:ext>
                </a:extLst>
              </p14:cNvPr>
              <p14:cNvContentPartPr/>
              <p14:nvPr/>
            </p14:nvContentPartPr>
            <p14:xfrm>
              <a:off x="2494157" y="2526497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4B2F17E-C23C-4DD3-AE34-69F811CC73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85157" y="25178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EC84922-EBDC-49C9-8C41-5FB7CEF13FF8}"/>
                  </a:ext>
                </a:extLst>
              </p14:cNvPr>
              <p14:cNvContentPartPr/>
              <p14:nvPr/>
            </p14:nvContentPartPr>
            <p14:xfrm>
              <a:off x="968117" y="2266937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EC84922-EBDC-49C9-8C41-5FB7CEF13F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477" y="22579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A68743A-8813-4236-A7DB-9BE0509F5EF5}"/>
                  </a:ext>
                </a:extLst>
              </p14:cNvPr>
              <p14:cNvContentPartPr/>
              <p14:nvPr/>
            </p14:nvContentPartPr>
            <p14:xfrm>
              <a:off x="4317557" y="3711257"/>
              <a:ext cx="11520" cy="5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A68743A-8813-4236-A7DB-9BE0509F5E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08557" y="3702617"/>
                <a:ext cx="29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4E2631E-9EA1-4265-8D03-82692CB2D2EC}"/>
                  </a:ext>
                </a:extLst>
              </p14:cNvPr>
              <p14:cNvContentPartPr/>
              <p14:nvPr/>
            </p14:nvContentPartPr>
            <p14:xfrm>
              <a:off x="4344557" y="3684617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4E2631E-9EA1-4265-8D03-82692CB2D2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5557" y="36756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Arrow: U-Turn 55">
            <a:extLst>
              <a:ext uri="{FF2B5EF4-FFF2-40B4-BE49-F238E27FC236}">
                <a16:creationId xmlns:a16="http://schemas.microsoft.com/office/drawing/2014/main" id="{580CF21C-03A1-45FB-A244-EDBE7C69737F}"/>
              </a:ext>
            </a:extLst>
          </p:cNvPr>
          <p:cNvSpPr/>
          <p:nvPr/>
        </p:nvSpPr>
        <p:spPr>
          <a:xfrm>
            <a:off x="7621166" y="207446"/>
            <a:ext cx="990034" cy="77286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F961-A32D-4786-BA66-5CE6DB54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734" y="652774"/>
            <a:ext cx="6321600" cy="635400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       LETS WORK OUT </a:t>
            </a:r>
            <a:br>
              <a:rPr lang="en-IN" dirty="0">
                <a:solidFill>
                  <a:srgbClr val="C00000"/>
                </a:solidFill>
              </a:rPr>
            </a:br>
            <a:r>
              <a:rPr lang="en-IN" dirty="0">
                <a:solidFill>
                  <a:srgbClr val="C00000"/>
                </a:solidFill>
              </a:rPr>
              <a:t>SAMPLE BOARD QUESTIONS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76123-A705-4EDA-80E8-7B5B3406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71" y="383602"/>
            <a:ext cx="1837170" cy="1389415"/>
          </a:xfrm>
          <a:prstGeom prst="rect">
            <a:avLst/>
          </a:prstGeom>
        </p:spPr>
      </p:pic>
      <p:pic>
        <p:nvPicPr>
          <p:cNvPr id="1028" name="Picture 4" descr="5 Excellent Writing Activities for Group Classes | The Teacher's Handbook |  Listen &amp; Learn">
            <a:extLst>
              <a:ext uri="{FF2B5EF4-FFF2-40B4-BE49-F238E27FC236}">
                <a16:creationId xmlns:a16="http://schemas.microsoft.com/office/drawing/2014/main" id="{FD04C972-D7EE-4951-99C0-10A510D60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47" y="3469901"/>
            <a:ext cx="1703294" cy="123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glish Learning Group - Home | Facebook">
            <a:extLst>
              <a:ext uri="{FF2B5EF4-FFF2-40B4-BE49-F238E27FC236}">
                <a16:creationId xmlns:a16="http://schemas.microsoft.com/office/drawing/2014/main" id="{EF112952-6896-4D2B-8FFB-3A991B362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495" y="4278112"/>
            <a:ext cx="689228" cy="4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rtual Online Group Learning Stock Illustrations – 417 Virtual Online  Group Learning Stock Illustrations, Vectors &amp; Clipart - Dreamstime">
            <a:extLst>
              <a:ext uri="{FF2B5EF4-FFF2-40B4-BE49-F238E27FC236}">
                <a16:creationId xmlns:a16="http://schemas.microsoft.com/office/drawing/2014/main" id="{74CA724D-D8C4-4CD8-8116-35AC0CFE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518" y="1692642"/>
            <a:ext cx="2723744" cy="14604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rtual classroom">
            <a:extLst>
              <a:ext uri="{FF2B5EF4-FFF2-40B4-BE49-F238E27FC236}">
                <a16:creationId xmlns:a16="http://schemas.microsoft.com/office/drawing/2014/main" id="{5A649272-BADD-4BBD-B44B-5DF18932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7" y="3637765"/>
            <a:ext cx="1690200" cy="111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491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38" y="764024"/>
            <a:ext cx="8260923" cy="509744"/>
          </a:xfr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Bookman Old Style" pitchFamily="18" charset="0"/>
              </a:rPr>
              <a:t>WAP to read the text file and prints only the numbers or digits.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38" y="1402080"/>
            <a:ext cx="8260923" cy="3218399"/>
          </a:xfr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latin typeface="Bookman Old Style" pitchFamily="18" charset="0"/>
              </a:rPr>
              <a:t>F=open(“</a:t>
            </a:r>
            <a:r>
              <a:rPr lang="en-US" dirty="0" err="1">
                <a:latin typeface="Bookman Old Style" pitchFamily="18" charset="0"/>
              </a:rPr>
              <a:t>an.txt”,”r</a:t>
            </a:r>
            <a:r>
              <a:rPr lang="en-US" dirty="0">
                <a:latin typeface="Bookman Old Style" pitchFamily="18" charset="0"/>
              </a:rPr>
              <a:t>”)</a:t>
            </a:r>
          </a:p>
          <a:p>
            <a:pPr>
              <a:buNone/>
            </a:pPr>
            <a:r>
              <a:rPr lang="en-US" dirty="0">
                <a:latin typeface="Bookman Old Style" pitchFamily="18" charset="0"/>
              </a:rPr>
              <a:t>for line in F :</a:t>
            </a:r>
          </a:p>
          <a:p>
            <a:pPr>
              <a:buNone/>
            </a:pPr>
            <a:r>
              <a:rPr lang="en-US" dirty="0">
                <a:latin typeface="Bookman Old Style" pitchFamily="18" charset="0"/>
              </a:rPr>
              <a:t>       words=</a:t>
            </a:r>
            <a:r>
              <a:rPr lang="en-US" dirty="0" err="1">
                <a:latin typeface="Bookman Old Style" pitchFamily="18" charset="0"/>
              </a:rPr>
              <a:t>line.split</a:t>
            </a:r>
            <a:r>
              <a:rPr lang="en-US" dirty="0">
                <a:latin typeface="Bookman Old Style" pitchFamily="18" charset="0"/>
              </a:rPr>
              <a:t>()</a:t>
            </a:r>
          </a:p>
          <a:p>
            <a:pPr>
              <a:buNone/>
            </a:pPr>
            <a:r>
              <a:rPr lang="en-US" dirty="0">
                <a:latin typeface="Bookman Old Style" pitchFamily="18" charset="0"/>
              </a:rPr>
              <a:t>        for </a:t>
            </a:r>
            <a:r>
              <a:rPr lang="en-US" dirty="0" err="1">
                <a:latin typeface="Bookman Old Style" pitchFamily="18" charset="0"/>
              </a:rPr>
              <a:t>i</a:t>
            </a:r>
            <a:r>
              <a:rPr lang="en-US" dirty="0">
                <a:latin typeface="Bookman Old Style" pitchFamily="18" charset="0"/>
              </a:rPr>
              <a:t> in words :    </a:t>
            </a:r>
          </a:p>
          <a:p>
            <a:pPr>
              <a:buNone/>
            </a:pPr>
            <a:r>
              <a:rPr lang="en-US" dirty="0">
                <a:latin typeface="Bookman Old Style" pitchFamily="18" charset="0"/>
              </a:rPr>
              <a:t>               for letter in </a:t>
            </a:r>
            <a:r>
              <a:rPr lang="en-US" dirty="0" err="1">
                <a:latin typeface="Bookman Old Style" pitchFamily="18" charset="0"/>
              </a:rPr>
              <a:t>i</a:t>
            </a:r>
            <a:r>
              <a:rPr lang="en-US" dirty="0">
                <a:latin typeface="Bookman Old Style" pitchFamily="18" charset="0"/>
              </a:rPr>
              <a:t>:</a:t>
            </a:r>
          </a:p>
          <a:p>
            <a:pPr>
              <a:buNone/>
            </a:pPr>
            <a:r>
              <a:rPr lang="en-US" dirty="0">
                <a:latin typeface="Bookman Old Style" pitchFamily="18" charset="0"/>
              </a:rPr>
              <a:t>                     if(</a:t>
            </a:r>
            <a:r>
              <a:rPr lang="en-US" dirty="0" err="1">
                <a:latin typeface="Bookman Old Style" pitchFamily="18" charset="0"/>
              </a:rPr>
              <a:t>letter.isdigit</a:t>
            </a:r>
            <a:r>
              <a:rPr lang="en-US" dirty="0">
                <a:latin typeface="Bookman Old Style" pitchFamily="18" charset="0"/>
              </a:rPr>
              <a:t>())</a:t>
            </a:r>
          </a:p>
          <a:p>
            <a:pPr>
              <a:buNone/>
            </a:pPr>
            <a:r>
              <a:rPr lang="en-US" dirty="0">
                <a:latin typeface="Bookman Old Style" pitchFamily="18" charset="0"/>
              </a:rPr>
              <a:t>		             print(letter)</a:t>
            </a:r>
            <a:endParaRPr lang="en-IN" dirty="0">
              <a:latin typeface="Bookman Old Style" pitchFamily="18" charset="0"/>
            </a:endParaRPr>
          </a:p>
        </p:txBody>
      </p:sp>
      <p:pic>
        <p:nvPicPr>
          <p:cNvPr id="5" name="Picture 12" descr="Is Blended Learning the Right Approach for Your Enterprise?">
            <a:extLst>
              <a:ext uri="{FF2B5EF4-FFF2-40B4-BE49-F238E27FC236}">
                <a16:creationId xmlns:a16="http://schemas.microsoft.com/office/drawing/2014/main" id="{C7FF4E9F-4E29-4DE3-BDDE-C3805E1B4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282" y="1617455"/>
            <a:ext cx="1081574" cy="7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CF0D92BC-BF12-4849-8BB2-13BBC538550D}"/>
              </a:ext>
            </a:extLst>
          </p:cNvPr>
          <p:cNvSpPr/>
          <p:nvPr/>
        </p:nvSpPr>
        <p:spPr>
          <a:xfrm>
            <a:off x="7776000" y="1402080"/>
            <a:ext cx="569469" cy="215375"/>
          </a:xfrm>
          <a:prstGeom prst="down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 descr="Presentation Powerpoint Powerpoint Clipart Further Questions">
            <a:extLst>
              <a:ext uri="{FF2B5EF4-FFF2-40B4-BE49-F238E27FC236}">
                <a16:creationId xmlns:a16="http://schemas.microsoft.com/office/drawing/2014/main" id="{AC4B09E5-CFF7-4F4F-ADF4-6DEECF49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78" y="1053496"/>
            <a:ext cx="602978" cy="3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fo Tech Corner: Pseudocode - November Activity">
            <a:extLst>
              <a:ext uri="{FF2B5EF4-FFF2-40B4-BE49-F238E27FC236}">
                <a16:creationId xmlns:a16="http://schemas.microsoft.com/office/drawing/2014/main" id="{83664A1A-2315-4198-A53B-0C14C4E0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76" y="305380"/>
            <a:ext cx="2265830" cy="427091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06CAD3-08DA-4E61-BE41-A5A92C67B48D}"/>
              </a:ext>
            </a:extLst>
          </p:cNvPr>
          <p:cNvSpPr txBox="1">
            <a:spLocks/>
          </p:cNvSpPr>
          <p:nvPr/>
        </p:nvSpPr>
        <p:spPr>
          <a:xfrm>
            <a:off x="332740" y="2090165"/>
            <a:ext cx="8434550" cy="4559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900" b="1" dirty="0">
                <a:solidFill>
                  <a:schemeClr val="bg1"/>
                </a:solidFill>
                <a:latin typeface="Bookman Old Style" pitchFamily="18" charset="0"/>
              </a:rPr>
              <a:t>Read the text file and prints only the numbers or digits from file.</a:t>
            </a:r>
            <a:br>
              <a:rPr lang="en-US" sz="1900" b="1" dirty="0">
                <a:solidFill>
                  <a:schemeClr val="bg1"/>
                </a:solidFill>
              </a:rPr>
            </a:br>
            <a:endParaRPr lang="en-IN" sz="1900" b="1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B6A13C-F015-4744-B152-28218DA45710}"/>
              </a:ext>
            </a:extLst>
          </p:cNvPr>
          <p:cNvSpPr txBox="1">
            <a:spLocks/>
          </p:cNvSpPr>
          <p:nvPr/>
        </p:nvSpPr>
        <p:spPr>
          <a:xfrm>
            <a:off x="349730" y="3634530"/>
            <a:ext cx="8417560" cy="476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2400" dirty="0">
                <a:solidFill>
                  <a:schemeClr val="bg1"/>
                </a:solidFill>
              </a:rPr>
              <a:t>program to find out total number of lines that start with alphabet ‘S’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B61B9B-D383-44F8-9D3B-A49CBED826AA}"/>
              </a:ext>
            </a:extLst>
          </p:cNvPr>
          <p:cNvSpPr txBox="1">
            <a:spLocks/>
          </p:cNvSpPr>
          <p:nvPr/>
        </p:nvSpPr>
        <p:spPr>
          <a:xfrm>
            <a:off x="360285" y="2584881"/>
            <a:ext cx="8392160" cy="4267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  <a:latin typeface="Raleway" panose="020B0604020202020204" charset="0"/>
              </a:rPr>
              <a:t>program to find out the total number of words in any given test file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56926DD-AF06-4CC1-B372-8C8A5AA5ADF5}"/>
              </a:ext>
            </a:extLst>
          </p:cNvPr>
          <p:cNvSpPr txBox="1">
            <a:spLocks/>
          </p:cNvSpPr>
          <p:nvPr/>
        </p:nvSpPr>
        <p:spPr>
          <a:xfrm>
            <a:off x="751840" y="251798"/>
            <a:ext cx="8016240" cy="84803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                                 </a:t>
            </a:r>
            <a:r>
              <a:rPr lang="en-US" sz="2900" dirty="0">
                <a:solidFill>
                  <a:schemeClr val="bg1"/>
                </a:solidFill>
              </a:rPr>
              <a:t>CBSE  SAMPLE QUESTIONS  </a:t>
            </a:r>
          </a:p>
          <a:p>
            <a:r>
              <a:rPr lang="en-US" sz="2900" dirty="0">
                <a:solidFill>
                  <a:schemeClr val="bg1"/>
                </a:solidFill>
              </a:rPr>
              <a:t>                        FOR YOUR REFERENCE </a:t>
            </a:r>
            <a:endParaRPr lang="en-IN" sz="29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7E6FA3-F0CD-4E49-9542-9113D28F23CF}"/>
              </a:ext>
            </a:extLst>
          </p:cNvPr>
          <p:cNvSpPr txBox="1">
            <a:spLocks/>
          </p:cNvSpPr>
          <p:nvPr/>
        </p:nvSpPr>
        <p:spPr>
          <a:xfrm>
            <a:off x="345440" y="4200236"/>
            <a:ext cx="8421850" cy="47627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2100" dirty="0">
                <a:solidFill>
                  <a:schemeClr val="bg1"/>
                </a:solidFill>
              </a:rPr>
              <a:t>WAP to create a file to hold some data ,separated as lines. </a:t>
            </a:r>
            <a:endParaRPr lang="en-IN" sz="21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452AF8-80E8-47B3-B0C7-EF64D63D4AFD}"/>
              </a:ext>
            </a:extLst>
          </p:cNvPr>
          <p:cNvSpPr txBox="1">
            <a:spLocks/>
          </p:cNvSpPr>
          <p:nvPr/>
        </p:nvSpPr>
        <p:spPr>
          <a:xfrm>
            <a:off x="332740" y="3061881"/>
            <a:ext cx="8417560" cy="47627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</a:rPr>
              <a:t>Count the number of occurrences of a character in a text file .</a:t>
            </a:r>
            <a:r>
              <a:rPr lang="en-IN" sz="2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B4A25771-D870-4D82-B5CA-AC538D756001}"/>
              </a:ext>
            </a:extLst>
          </p:cNvPr>
          <p:cNvSpPr/>
          <p:nvPr/>
        </p:nvSpPr>
        <p:spPr>
          <a:xfrm>
            <a:off x="568960" y="251797"/>
            <a:ext cx="1838960" cy="1096956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34CF58-5361-4B78-92E5-EA5D2A62ACDB}"/>
              </a:ext>
            </a:extLst>
          </p:cNvPr>
          <p:cNvSpPr txBox="1">
            <a:spLocks/>
          </p:cNvSpPr>
          <p:nvPr/>
        </p:nvSpPr>
        <p:spPr>
          <a:xfrm>
            <a:off x="350520" y="1568013"/>
            <a:ext cx="8416770" cy="47627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3750"/>
              </a:lnSpc>
              <a:spcAft>
                <a:spcPts val="1875"/>
              </a:spcAft>
            </a:pPr>
            <a:r>
              <a:rPr lang="en-IN" sz="1800" b="1" dirty="0">
                <a:solidFill>
                  <a:schemeClr val="bg1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Write a program to count the words “to” and “the” present in a text file</a:t>
            </a:r>
            <a:endParaRPr lang="en-IN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76" name="Picture 4" descr="Large Question Mark Images, Stock Photos &amp; Vectors | Shutterstock">
            <a:extLst>
              <a:ext uri="{FF2B5EF4-FFF2-40B4-BE49-F238E27FC236}">
                <a16:creationId xmlns:a16="http://schemas.microsoft.com/office/drawing/2014/main" id="{4E0A4EA6-B635-4546-8363-F3D12FDC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45" y="414327"/>
            <a:ext cx="912220" cy="78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2A0163-8CB5-4CA4-BD7C-33AD3D7F21B3}"/>
              </a:ext>
            </a:extLst>
          </p:cNvPr>
          <p:cNvSpPr txBox="1"/>
          <p:nvPr/>
        </p:nvSpPr>
        <p:spPr>
          <a:xfrm>
            <a:off x="2181600" y="1037281"/>
            <a:ext cx="494993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IN" b="1" dirty="0"/>
              <a:t>http://cbseacademic.nic.in/web_material/SQP/ClassXII_2019_20/ComputerScience_SQP.pdf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01D4518-AFE2-494C-B74B-01F37BDB6295}"/>
              </a:ext>
            </a:extLst>
          </p:cNvPr>
          <p:cNvSpPr/>
          <p:nvPr/>
        </p:nvSpPr>
        <p:spPr>
          <a:xfrm>
            <a:off x="396240" y="1610840"/>
            <a:ext cx="91440" cy="4571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896657A-3B32-4E16-9DCD-5978B5190E78}"/>
              </a:ext>
            </a:extLst>
          </p:cNvPr>
          <p:cNvSpPr/>
          <p:nvPr/>
        </p:nvSpPr>
        <p:spPr>
          <a:xfrm>
            <a:off x="330200" y="2063662"/>
            <a:ext cx="91440" cy="4571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718744-DC59-4F8E-B3E0-246F4DCB2586}"/>
              </a:ext>
            </a:extLst>
          </p:cNvPr>
          <p:cNvSpPr/>
          <p:nvPr/>
        </p:nvSpPr>
        <p:spPr>
          <a:xfrm>
            <a:off x="330200" y="2581176"/>
            <a:ext cx="914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F64646-4A13-4ED4-A2D0-689F1E5F850E}"/>
              </a:ext>
            </a:extLst>
          </p:cNvPr>
          <p:cNvSpPr/>
          <p:nvPr/>
        </p:nvSpPr>
        <p:spPr>
          <a:xfrm>
            <a:off x="340360" y="3611790"/>
            <a:ext cx="914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A631AE2-74B4-4645-82F7-5FCD213B46CC}"/>
              </a:ext>
            </a:extLst>
          </p:cNvPr>
          <p:cNvSpPr/>
          <p:nvPr/>
        </p:nvSpPr>
        <p:spPr>
          <a:xfrm>
            <a:off x="340360" y="3055175"/>
            <a:ext cx="914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6D4A3FB-DA70-4BC7-9699-58948957A1ED}"/>
              </a:ext>
            </a:extLst>
          </p:cNvPr>
          <p:cNvSpPr/>
          <p:nvPr/>
        </p:nvSpPr>
        <p:spPr>
          <a:xfrm>
            <a:off x="350520" y="4191020"/>
            <a:ext cx="914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38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Sequential Access Storage 7">
            <a:extLst>
              <a:ext uri="{FF2B5EF4-FFF2-40B4-BE49-F238E27FC236}">
                <a16:creationId xmlns:a16="http://schemas.microsoft.com/office/drawing/2014/main" id="{0620D009-D5BA-49F2-8D2F-56D8C1550885}"/>
              </a:ext>
            </a:extLst>
          </p:cNvPr>
          <p:cNvSpPr/>
          <p:nvPr/>
        </p:nvSpPr>
        <p:spPr>
          <a:xfrm>
            <a:off x="4301482" y="1731303"/>
            <a:ext cx="2837329" cy="1842247"/>
          </a:xfrm>
          <a:prstGeom prst="flowChartMagnetic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4294967295"/>
          </p:nvPr>
        </p:nvSpPr>
        <p:spPr>
          <a:xfrm>
            <a:off x="2688231" y="353060"/>
            <a:ext cx="6070758" cy="4406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927100" indent="-91503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926465" algn="l"/>
                <a:tab pos="927735" algn="l"/>
              </a:tabLst>
            </a:pPr>
            <a:endParaRPr lang="en-US" sz="2000" b="1" spc="-5" dirty="0">
              <a:solidFill>
                <a:srgbClr val="C00000"/>
              </a:solidFill>
              <a:latin typeface="Comic Sans MS"/>
              <a:cs typeface="Comic Sans MS"/>
            </a:endParaRPr>
          </a:p>
          <a:p>
            <a:pPr marL="12065" indent="0">
              <a:lnSpc>
                <a:spcPct val="100000"/>
              </a:lnSpc>
              <a:spcBef>
                <a:spcPts val="105"/>
              </a:spcBef>
              <a:buNone/>
              <a:tabLst>
                <a:tab pos="926465" algn="l"/>
                <a:tab pos="927735" algn="l"/>
              </a:tabLst>
            </a:pPr>
            <a:endParaRPr sz="2000" dirty="0">
              <a:solidFill>
                <a:srgbClr val="00B05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Picture 3" descr="C:\Users\DELL\Desktop\PYTHON _XII\images (1).png">
            <a:extLst>
              <a:ext uri="{FF2B5EF4-FFF2-40B4-BE49-F238E27FC236}">
                <a16:creationId xmlns:a16="http://schemas.microsoft.com/office/drawing/2014/main" id="{17FB77A0-C159-4C34-958E-78EB8691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011" y="2992823"/>
            <a:ext cx="2092276" cy="1691511"/>
          </a:xfrm>
          <a:prstGeom prst="rect">
            <a:avLst/>
          </a:prstGeom>
          <a:noFill/>
        </p:spPr>
      </p:pic>
      <p:pic>
        <p:nvPicPr>
          <p:cNvPr id="2" name="Picture 14" descr="Python File I/O | Codementor">
            <a:extLst>
              <a:ext uri="{FF2B5EF4-FFF2-40B4-BE49-F238E27FC236}">
                <a16:creationId xmlns:a16="http://schemas.microsoft.com/office/drawing/2014/main" id="{5766AB38-BB80-497C-9B14-32D08935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1" y="755471"/>
            <a:ext cx="2092276" cy="18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E2BBFF-8FC7-430F-9C8D-067A4A322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025346"/>
              </p:ext>
            </p:extLst>
          </p:nvPr>
        </p:nvGraphicFramePr>
        <p:xfrm>
          <a:off x="2635285" y="624542"/>
          <a:ext cx="6169724" cy="4000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Star: 5 Points 8">
            <a:extLst>
              <a:ext uri="{FF2B5EF4-FFF2-40B4-BE49-F238E27FC236}">
                <a16:creationId xmlns:a16="http://schemas.microsoft.com/office/drawing/2014/main" id="{55169629-A90D-4F0C-BC21-DA28C0888AE5}"/>
              </a:ext>
            </a:extLst>
          </p:cNvPr>
          <p:cNvSpPr/>
          <p:nvPr/>
        </p:nvSpPr>
        <p:spPr>
          <a:xfrm rot="21406168">
            <a:off x="4145858" y="1741000"/>
            <a:ext cx="3403682" cy="1738026"/>
          </a:xfrm>
          <a:prstGeom prst="star5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5"/>
              </a:spcBef>
            </a:pPr>
            <a:r>
              <a:rPr lang="en-US" sz="1400" b="1" i="1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   </a:t>
            </a:r>
            <a:r>
              <a:rPr lang="en-US" b="1" i="1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/>
              </a:rPr>
              <a:t> </a:t>
            </a:r>
            <a:r>
              <a:rPr lang="en-US" sz="1500" b="1" i="1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/>
              </a:rPr>
              <a:t>Basic</a:t>
            </a:r>
          </a:p>
          <a:p>
            <a:pPr marL="12700">
              <a:spcBef>
                <a:spcPts val="105"/>
              </a:spcBef>
            </a:pPr>
            <a:r>
              <a:rPr lang="en-US" sz="1500" b="1" i="1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/>
              </a:rPr>
              <a:t>operations   </a:t>
            </a:r>
          </a:p>
          <a:p>
            <a:pPr marL="12700">
              <a:spcBef>
                <a:spcPts val="105"/>
              </a:spcBef>
            </a:pPr>
            <a:r>
              <a:rPr lang="en-US" sz="1500" b="1" i="1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/>
              </a:rPr>
              <a:t> on data    </a:t>
            </a:r>
          </a:p>
          <a:p>
            <a:pPr marL="12700">
              <a:spcBef>
                <a:spcPts val="105"/>
              </a:spcBef>
            </a:pPr>
            <a:r>
              <a:rPr lang="en-US" sz="1500" b="1" i="1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/>
              </a:rPr>
              <a:t>    File  </a:t>
            </a:r>
          </a:p>
          <a:p>
            <a:pPr marL="12700">
              <a:spcBef>
                <a:spcPts val="105"/>
              </a:spcBef>
            </a:pPr>
            <a:r>
              <a:rPr lang="en-US" sz="1500" b="1" i="1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/>
              </a:rPr>
              <a:t>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F4F6D86C-BEB4-4B6E-BC32-AEE9E35A6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0688" y="283170"/>
            <a:ext cx="3537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1F5F"/>
                </a:solidFill>
              </a:rPr>
              <a:t>Opening a</a:t>
            </a:r>
            <a:r>
              <a:rPr spc="-8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File</a:t>
            </a:r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. 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EFC45-E27D-46F0-99DB-6F97FE231B5C}"/>
              </a:ext>
            </a:extLst>
          </p:cNvPr>
          <p:cNvSpPr txBox="1"/>
          <p:nvPr/>
        </p:nvSpPr>
        <p:spPr>
          <a:xfrm>
            <a:off x="2906357" y="1031077"/>
            <a:ext cx="4572000" cy="382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spc="-5" dirty="0" err="1">
                <a:solidFill>
                  <a:srgbClr val="001F5F"/>
                </a:solidFill>
                <a:latin typeface="Comic Sans MS"/>
                <a:cs typeface="Comic Sans MS"/>
              </a:rPr>
              <a:t>File_object</a:t>
            </a:r>
            <a:r>
              <a:rPr lang="en-US" sz="1400" b="1" spc="-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lang="en-US" sz="1400" b="1" dirty="0">
                <a:solidFill>
                  <a:srgbClr val="001F5F"/>
                </a:solidFill>
                <a:latin typeface="Comic Sans MS"/>
                <a:cs typeface="Comic Sans MS"/>
              </a:rPr>
              <a:t>= </a:t>
            </a:r>
            <a:r>
              <a:rPr lang="en-US" sz="1400" b="1" spc="-5" dirty="0">
                <a:solidFill>
                  <a:srgbClr val="001F5F"/>
                </a:solidFill>
                <a:latin typeface="Comic Sans MS"/>
                <a:cs typeface="Comic Sans MS"/>
              </a:rPr>
              <a:t>open(</a:t>
            </a:r>
            <a:r>
              <a:rPr lang="en-US" sz="1400" b="1" spc="-5" dirty="0" err="1">
                <a:solidFill>
                  <a:srgbClr val="001F5F"/>
                </a:solidFill>
                <a:latin typeface="Comic Sans MS"/>
                <a:cs typeface="Comic Sans MS"/>
              </a:rPr>
              <a:t>r"File_Name</a:t>
            </a:r>
            <a:r>
              <a:rPr lang="en-US" sz="1400" b="1" spc="-5" dirty="0">
                <a:solidFill>
                  <a:srgbClr val="001F5F"/>
                </a:solidFill>
                <a:latin typeface="Comic Sans MS"/>
                <a:cs typeface="Comic Sans MS"/>
              </a:rPr>
              <a:t>",</a:t>
            </a:r>
            <a:r>
              <a:rPr lang="en-US" sz="1400" b="1" spc="65" dirty="0">
                <a:solidFill>
                  <a:srgbClr val="001F5F"/>
                </a:solidFill>
                <a:latin typeface="Comic Sans MS"/>
                <a:cs typeface="Comic Sans MS"/>
              </a:rPr>
              <a:t> </a:t>
            </a:r>
            <a:r>
              <a:rPr lang="en-US" sz="1400" b="1" spc="-5" dirty="0">
                <a:solidFill>
                  <a:srgbClr val="001F5F"/>
                </a:solidFill>
                <a:latin typeface="Comic Sans MS"/>
                <a:cs typeface="Comic Sans MS"/>
              </a:rPr>
              <a:t>"</a:t>
            </a:r>
            <a:r>
              <a:rPr lang="en-US" sz="1400" b="1" spc="-5" dirty="0" err="1">
                <a:solidFill>
                  <a:srgbClr val="001F5F"/>
                </a:solidFill>
                <a:latin typeface="Comic Sans MS"/>
                <a:cs typeface="Comic Sans MS"/>
              </a:rPr>
              <a:t>Access_Mode</a:t>
            </a:r>
            <a:r>
              <a:rPr lang="en-US" sz="1400" b="1" spc="-5" dirty="0">
                <a:solidFill>
                  <a:srgbClr val="001F5F"/>
                </a:solidFill>
                <a:latin typeface="Comic Sans MS"/>
                <a:cs typeface="Comic Sans MS"/>
              </a:rPr>
              <a:t>")</a:t>
            </a:r>
          </a:p>
          <a:p>
            <a:pPr marL="1771014">
              <a:lnSpc>
                <a:spcPct val="100000"/>
              </a:lnSpc>
              <a:spcBef>
                <a:spcPts val="100"/>
              </a:spcBef>
            </a:pPr>
            <a:endParaRPr lang="en-US" b="1" spc="-5" dirty="0">
              <a:solidFill>
                <a:srgbClr val="001F5F"/>
              </a:solidFill>
              <a:latin typeface="Comic Sans MS"/>
              <a:cs typeface="Calibri"/>
            </a:endParaRPr>
          </a:p>
          <a:p>
            <a:pPr marL="1771014">
              <a:lnSpc>
                <a:spcPct val="100000"/>
              </a:lnSpc>
              <a:spcBef>
                <a:spcPts val="100"/>
              </a:spcBef>
            </a:pP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771014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rgbClr val="FF0000"/>
                </a:solidFill>
                <a:latin typeface="Calibri"/>
                <a:cs typeface="Calibri"/>
              </a:rPr>
              <a:t>File </a:t>
            </a:r>
            <a:r>
              <a:rPr lang="en-US" sz="1400" b="1" spc="-5" dirty="0">
                <a:solidFill>
                  <a:srgbClr val="FF0000"/>
                </a:solidFill>
                <a:latin typeface="Calibri"/>
                <a:cs typeface="Calibri"/>
              </a:rPr>
              <a:t>handler </a:t>
            </a:r>
            <a:r>
              <a:rPr lang="en-US" sz="1400" dirty="0">
                <a:latin typeface="Calibri"/>
                <a:cs typeface="Calibri"/>
              </a:rPr>
              <a:t>is </a:t>
            </a:r>
            <a:r>
              <a:rPr lang="en-US" sz="1400" spc="-25" dirty="0">
                <a:latin typeface="Calibri"/>
                <a:cs typeface="Calibri"/>
              </a:rPr>
              <a:t>like </a:t>
            </a:r>
            <a:r>
              <a:rPr lang="en-US" sz="1400" dirty="0">
                <a:latin typeface="Calibri"/>
                <a:cs typeface="Calibri"/>
              </a:rPr>
              <a:t>a </a:t>
            </a:r>
            <a:r>
              <a:rPr lang="en-US" sz="1400" spc="-40" dirty="0">
                <a:latin typeface="Calibri"/>
                <a:cs typeface="Calibri"/>
              </a:rPr>
              <a:t>cursor, </a:t>
            </a:r>
            <a:r>
              <a:rPr lang="en-US" sz="1400" dirty="0">
                <a:latin typeface="Calibri"/>
                <a:cs typeface="Calibri"/>
              </a:rPr>
              <a:t>which </a:t>
            </a:r>
            <a:r>
              <a:rPr lang="en-US" sz="1400" spc="-10" dirty="0">
                <a:latin typeface="Calibri"/>
                <a:cs typeface="Calibri"/>
              </a:rPr>
              <a:t>defines from</a:t>
            </a:r>
            <a:r>
              <a:rPr lang="en-US" sz="1400" spc="-15" dirty="0">
                <a:latin typeface="Calibri"/>
                <a:cs typeface="Calibri"/>
              </a:rPr>
              <a:t> </a:t>
            </a:r>
            <a:r>
              <a:rPr lang="en-US" sz="1400" spc="-10" dirty="0">
                <a:latin typeface="Calibri"/>
                <a:cs typeface="Calibri"/>
              </a:rPr>
              <a:t>where </a:t>
            </a:r>
            <a:r>
              <a:rPr lang="en-US" sz="1400" dirty="0">
                <a:latin typeface="Calibri"/>
                <a:cs typeface="Calibri"/>
              </a:rPr>
              <a:t>the </a:t>
            </a:r>
            <a:r>
              <a:rPr lang="en-US" sz="1400" spc="-15" dirty="0">
                <a:latin typeface="Calibri"/>
                <a:cs typeface="Calibri"/>
              </a:rPr>
              <a:t>data </a:t>
            </a:r>
            <a:r>
              <a:rPr lang="en-US" sz="1400" spc="-5" dirty="0">
                <a:latin typeface="Calibri"/>
                <a:cs typeface="Calibri"/>
              </a:rPr>
              <a:t>has </a:t>
            </a:r>
            <a:r>
              <a:rPr lang="en-US" sz="1400" spc="-15" dirty="0">
                <a:latin typeface="Calibri"/>
                <a:cs typeface="Calibri"/>
              </a:rPr>
              <a:t>to </a:t>
            </a:r>
            <a:r>
              <a:rPr lang="en-US" sz="1400" spc="-5" dirty="0">
                <a:latin typeface="Calibri"/>
                <a:cs typeface="Calibri"/>
              </a:rPr>
              <a:t>be </a:t>
            </a:r>
            <a:r>
              <a:rPr lang="en-US" sz="1400" spc="-10" dirty="0">
                <a:latin typeface="Calibri"/>
                <a:cs typeface="Calibri"/>
              </a:rPr>
              <a:t>read </a:t>
            </a:r>
            <a:r>
              <a:rPr lang="en-US" sz="1400" spc="-5" dirty="0">
                <a:latin typeface="Calibri"/>
                <a:cs typeface="Calibri"/>
              </a:rPr>
              <a:t>or </a:t>
            </a:r>
            <a:r>
              <a:rPr lang="en-US" sz="1400" spc="-10" dirty="0">
                <a:latin typeface="Calibri"/>
                <a:cs typeface="Calibri"/>
              </a:rPr>
              <a:t>written </a:t>
            </a:r>
            <a:r>
              <a:rPr lang="en-US" sz="1400" dirty="0">
                <a:latin typeface="Calibri"/>
                <a:cs typeface="Calibri"/>
              </a:rPr>
              <a:t>in the</a:t>
            </a:r>
            <a:r>
              <a:rPr lang="en-US" sz="1400" spc="-30" dirty="0">
                <a:latin typeface="Calibri"/>
                <a:cs typeface="Calibri"/>
              </a:rPr>
              <a:t> </a:t>
            </a:r>
            <a:r>
              <a:rPr lang="en-US" sz="1400" spc="-5" dirty="0">
                <a:latin typeface="Calibri"/>
                <a:cs typeface="Calibri"/>
              </a:rPr>
              <a:t>file</a:t>
            </a: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1771014">
              <a:spcBef>
                <a:spcPts val="100"/>
              </a:spcBef>
            </a:pPr>
            <a:r>
              <a:rPr lang="en-US" sz="1400" b="1" dirty="0">
                <a:solidFill>
                  <a:srgbClr val="FF0000"/>
                </a:solidFill>
                <a:latin typeface="Calibri"/>
                <a:cs typeface="Calibri"/>
              </a:rPr>
              <a:t>Access </a:t>
            </a:r>
            <a:r>
              <a:rPr lang="en-US" sz="1400" dirty="0">
                <a:latin typeface="Calibri"/>
                <a:cs typeface="Calibri"/>
              </a:rPr>
              <a:t>modes </a:t>
            </a:r>
            <a:r>
              <a:rPr lang="en-US" sz="1400" spc="-10" dirty="0">
                <a:latin typeface="Calibri"/>
                <a:cs typeface="Calibri"/>
              </a:rPr>
              <a:t>govern </a:t>
            </a:r>
            <a:r>
              <a:rPr lang="en-US" sz="1400" dirty="0">
                <a:latin typeface="Calibri"/>
                <a:cs typeface="Calibri"/>
              </a:rPr>
              <a:t>the type </a:t>
            </a:r>
            <a:r>
              <a:rPr lang="en-US" sz="1400" spc="-5" dirty="0">
                <a:latin typeface="Calibri"/>
                <a:cs typeface="Calibri"/>
              </a:rPr>
              <a:t>of </a:t>
            </a:r>
            <a:r>
              <a:rPr lang="en-US" sz="1400" spc="-10" dirty="0">
                <a:latin typeface="Calibri"/>
                <a:cs typeface="Calibri"/>
              </a:rPr>
              <a:t>operations possible  </a:t>
            </a:r>
            <a:r>
              <a:rPr lang="en-US" sz="1400" dirty="0">
                <a:latin typeface="Calibri"/>
                <a:cs typeface="Calibri"/>
              </a:rPr>
              <a:t>in the </a:t>
            </a:r>
            <a:r>
              <a:rPr lang="en-US" sz="1400" spc="-5" dirty="0">
                <a:latin typeface="Calibri"/>
                <a:cs typeface="Calibri"/>
              </a:rPr>
              <a:t>opened</a:t>
            </a:r>
            <a:r>
              <a:rPr lang="en-US" sz="1400" spc="-10" dirty="0">
                <a:latin typeface="Calibri"/>
                <a:cs typeface="Calibri"/>
              </a:rPr>
              <a:t> </a:t>
            </a:r>
            <a:r>
              <a:rPr lang="en-US" sz="1400" spc="-5" dirty="0">
                <a:latin typeface="Calibri"/>
                <a:cs typeface="Calibri"/>
              </a:rPr>
              <a:t>file</a:t>
            </a: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lang="en-US" sz="1100" b="1" spc="-5" dirty="0">
                <a:solidFill>
                  <a:srgbClr val="006FC0"/>
                </a:solidFill>
                <a:latin typeface="Calibri"/>
                <a:cs typeface="Calibri"/>
              </a:rPr>
              <a:t>The file should </a:t>
            </a:r>
            <a:r>
              <a:rPr lang="en-US" sz="1100" b="1" spc="-15" dirty="0">
                <a:solidFill>
                  <a:srgbClr val="006FC0"/>
                </a:solidFill>
                <a:latin typeface="Calibri"/>
                <a:cs typeface="Calibri"/>
              </a:rPr>
              <a:t>exist </a:t>
            </a:r>
            <a:r>
              <a:rPr lang="en-US" sz="1100" b="1" dirty="0">
                <a:solidFill>
                  <a:srgbClr val="006FC0"/>
                </a:solidFill>
                <a:latin typeface="Calibri"/>
                <a:cs typeface="Calibri"/>
              </a:rPr>
              <a:t>in the same </a:t>
            </a:r>
            <a:r>
              <a:rPr lang="en-US" sz="1100" b="1" spc="-5" dirty="0">
                <a:solidFill>
                  <a:srgbClr val="006FC0"/>
                </a:solidFill>
                <a:latin typeface="Calibri"/>
                <a:cs typeface="Calibri"/>
              </a:rPr>
              <a:t>directory </a:t>
            </a:r>
            <a:r>
              <a:rPr lang="en-US" sz="1100" b="1" dirty="0">
                <a:solidFill>
                  <a:srgbClr val="006FC0"/>
                </a:solidFill>
                <a:latin typeface="Calibri"/>
                <a:cs typeface="Calibri"/>
              </a:rPr>
              <a:t>as the Python script, </a:t>
            </a:r>
            <a:r>
              <a:rPr lang="en-US" sz="1100" b="1" spc="-5" dirty="0">
                <a:solidFill>
                  <a:srgbClr val="006FC0"/>
                </a:solidFill>
                <a:latin typeface="Calibri"/>
                <a:cs typeface="Calibri"/>
              </a:rPr>
              <a:t>otherwise full address </a:t>
            </a:r>
            <a:r>
              <a:rPr lang="en-US" sz="1100" b="1" dirty="0">
                <a:solidFill>
                  <a:srgbClr val="006FC0"/>
                </a:solidFill>
                <a:latin typeface="Calibri"/>
                <a:cs typeface="Calibri"/>
              </a:rPr>
              <a:t>of the </a:t>
            </a:r>
            <a:r>
              <a:rPr lang="en-US" sz="1100" b="1" spc="-5" dirty="0">
                <a:solidFill>
                  <a:srgbClr val="006FC0"/>
                </a:solidFill>
                <a:latin typeface="Calibri"/>
                <a:cs typeface="Calibri"/>
              </a:rPr>
              <a:t>file should </a:t>
            </a:r>
            <a:r>
              <a:rPr lang="en-US" sz="1100" b="1" dirty="0">
                <a:solidFill>
                  <a:srgbClr val="006FC0"/>
                </a:solidFill>
                <a:latin typeface="Calibri"/>
                <a:cs typeface="Calibri"/>
              </a:rPr>
              <a:t>be</a:t>
            </a:r>
            <a:r>
              <a:rPr lang="en-US" sz="1100" b="1" spc="-1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1100" b="1" spc="-10" dirty="0">
                <a:solidFill>
                  <a:srgbClr val="006FC0"/>
                </a:solidFill>
                <a:latin typeface="Calibri"/>
                <a:cs typeface="Calibri"/>
              </a:rPr>
              <a:t>written.</a:t>
            </a:r>
            <a:endParaRPr lang="en-US"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b="1" spc="-5" dirty="0">
              <a:solidFill>
                <a:srgbClr val="001F5F"/>
              </a:solidFill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21" name="Google Shape;93;p16">
            <a:extLst>
              <a:ext uri="{FF2B5EF4-FFF2-40B4-BE49-F238E27FC236}">
                <a16:creationId xmlns:a16="http://schemas.microsoft.com/office/drawing/2014/main" id="{DBE96ABB-22C3-4CD8-9CB4-DA9D1E89DE9D}"/>
              </a:ext>
            </a:extLst>
          </p:cNvPr>
          <p:cNvSpPr txBox="1">
            <a:spLocks/>
          </p:cNvSpPr>
          <p:nvPr/>
        </p:nvSpPr>
        <p:spPr>
          <a:xfrm>
            <a:off x="757238" y="283170"/>
            <a:ext cx="8031035" cy="4431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002060"/>
                </a:solidFill>
              </a:rPr>
              <a:t>Opening a</a:t>
            </a:r>
            <a:r>
              <a:rPr lang="en-IN" sz="3200" spc="-80" dirty="0">
                <a:solidFill>
                  <a:srgbClr val="002060"/>
                </a:solidFill>
              </a:rPr>
              <a:t> </a:t>
            </a:r>
            <a:r>
              <a:rPr lang="en-IN" sz="3200" dirty="0">
                <a:solidFill>
                  <a:srgbClr val="002060"/>
                </a:solidFill>
              </a:rPr>
              <a:t>File</a:t>
            </a:r>
          </a:p>
          <a:p>
            <a:endParaRPr lang="en-IN" sz="3200" dirty="0">
              <a:solidFill>
                <a:srgbClr val="001F5F"/>
              </a:solidFill>
              <a:latin typeface="Bookman Old Style" pitchFamily="18" charset="0"/>
            </a:endParaRPr>
          </a:p>
          <a:p>
            <a:r>
              <a:rPr lang="en-US" sz="1600" b="1" spc="-5" dirty="0">
                <a:solidFill>
                  <a:srgbClr val="001F5F"/>
                </a:solidFill>
                <a:latin typeface="Comic Sans MS"/>
                <a:cs typeface="Comic Sans MS"/>
              </a:rPr>
              <a:t>  </a:t>
            </a:r>
            <a:r>
              <a:rPr lang="en-US" sz="1800" b="1" spc="-5" dirty="0" err="1">
                <a:solidFill>
                  <a:srgbClr val="002060"/>
                </a:solidFill>
                <a:latin typeface="Comic Sans MS"/>
                <a:cs typeface="Comic Sans MS"/>
              </a:rPr>
              <a:t>File_object</a:t>
            </a:r>
            <a:r>
              <a:rPr lang="en-US" sz="1800" b="1" spc="-5" dirty="0">
                <a:solidFill>
                  <a:srgbClr val="002060"/>
                </a:solidFill>
                <a:latin typeface="Comic Sans MS"/>
                <a:cs typeface="Comic Sans MS"/>
              </a:rPr>
              <a:t> </a:t>
            </a:r>
            <a:r>
              <a:rPr lang="en-US" sz="1800" b="1" dirty="0">
                <a:solidFill>
                  <a:srgbClr val="002060"/>
                </a:solidFill>
                <a:latin typeface="Comic Sans MS"/>
                <a:cs typeface="Comic Sans MS"/>
              </a:rPr>
              <a:t>= </a:t>
            </a:r>
            <a:r>
              <a:rPr lang="en-US" sz="1800" b="1" spc="-5" dirty="0">
                <a:solidFill>
                  <a:schemeClr val="bg1"/>
                </a:solidFill>
                <a:highlight>
                  <a:srgbClr val="000080"/>
                </a:highlight>
                <a:latin typeface="Comic Sans MS"/>
                <a:cs typeface="Comic Sans MS"/>
              </a:rPr>
              <a:t>open(</a:t>
            </a:r>
            <a:r>
              <a:rPr lang="en-US" sz="1800" b="1" spc="-5" dirty="0" err="1">
                <a:solidFill>
                  <a:schemeClr val="bg1"/>
                </a:solidFill>
                <a:highlight>
                  <a:srgbClr val="000080"/>
                </a:highlight>
                <a:latin typeface="Comic Sans MS"/>
                <a:cs typeface="Comic Sans MS"/>
              </a:rPr>
              <a:t>r"File_Name</a:t>
            </a:r>
            <a:r>
              <a:rPr lang="en-US" sz="1800" b="1" spc="-5" dirty="0">
                <a:solidFill>
                  <a:schemeClr val="bg1"/>
                </a:solidFill>
                <a:highlight>
                  <a:srgbClr val="000080"/>
                </a:highlight>
                <a:latin typeface="Comic Sans MS"/>
                <a:cs typeface="Comic Sans MS"/>
              </a:rPr>
              <a:t>",</a:t>
            </a:r>
            <a:r>
              <a:rPr lang="en-US" sz="1800" b="1" spc="65" dirty="0">
                <a:solidFill>
                  <a:schemeClr val="bg1"/>
                </a:solidFill>
                <a:highlight>
                  <a:srgbClr val="000080"/>
                </a:highlight>
                <a:latin typeface="Comic Sans MS"/>
                <a:cs typeface="Comic Sans MS"/>
              </a:rPr>
              <a:t> </a:t>
            </a:r>
            <a:r>
              <a:rPr lang="en-US" sz="1800" b="1" spc="-5" dirty="0">
                <a:solidFill>
                  <a:schemeClr val="bg1"/>
                </a:solidFill>
                <a:highlight>
                  <a:srgbClr val="000080"/>
                </a:highlight>
                <a:latin typeface="Comic Sans MS"/>
                <a:cs typeface="Comic Sans MS"/>
              </a:rPr>
              <a:t>"</a:t>
            </a:r>
            <a:r>
              <a:rPr lang="en-US" sz="1800" b="1" spc="-5" dirty="0" err="1">
                <a:solidFill>
                  <a:schemeClr val="bg1"/>
                </a:solidFill>
                <a:highlight>
                  <a:srgbClr val="000080"/>
                </a:highlight>
                <a:latin typeface="Comic Sans MS"/>
                <a:cs typeface="Comic Sans MS"/>
              </a:rPr>
              <a:t>Access_Mode</a:t>
            </a:r>
            <a:r>
              <a:rPr lang="en-US" sz="1800" b="1" spc="-5" dirty="0">
                <a:solidFill>
                  <a:schemeClr val="bg1"/>
                </a:solidFill>
                <a:highlight>
                  <a:srgbClr val="000080"/>
                </a:highlight>
                <a:latin typeface="Comic Sans MS"/>
                <a:cs typeface="Comic Sans MS"/>
              </a:rPr>
              <a:t>")</a:t>
            </a:r>
          </a:p>
          <a:p>
            <a:endParaRPr lang="en-US" sz="1800" b="1" dirty="0">
              <a:solidFill>
                <a:srgbClr val="0070C0"/>
              </a:solidFill>
              <a:latin typeface="Calibri"/>
              <a:cs typeface="Calibri"/>
            </a:endParaRPr>
          </a:p>
          <a:p>
            <a:r>
              <a:rPr lang="en-US" sz="1600" dirty="0">
                <a:solidFill>
                  <a:srgbClr val="0070C0"/>
                </a:solidFill>
                <a:latin typeface="Calibri"/>
                <a:cs typeface="Calibri"/>
              </a:rPr>
              <a:t>         </a:t>
            </a:r>
            <a:r>
              <a:rPr lang="en-US" sz="1600" b="1" dirty="0">
                <a:solidFill>
                  <a:srgbClr val="C00000"/>
                </a:solidFill>
                <a:latin typeface="Raleway" panose="020B0604020202020204" charset="0"/>
                <a:cs typeface="Calibri"/>
              </a:rPr>
              <a:t>File </a:t>
            </a:r>
            <a:r>
              <a:rPr lang="en-US" sz="1600" b="1" spc="-5" dirty="0">
                <a:solidFill>
                  <a:srgbClr val="C00000"/>
                </a:solidFill>
                <a:latin typeface="Raleway" panose="020B0604020202020204" charset="0"/>
                <a:cs typeface="Calibri"/>
              </a:rPr>
              <a:t>handler </a:t>
            </a:r>
            <a:r>
              <a:rPr lang="en-US" sz="1600" dirty="0">
                <a:latin typeface="Raleway" panose="020B0604020202020204" charset="0"/>
                <a:cs typeface="Calibri"/>
              </a:rPr>
              <a:t>is </a:t>
            </a:r>
            <a:r>
              <a:rPr lang="en-US" sz="1600" spc="-25" dirty="0">
                <a:latin typeface="Raleway" panose="020B0604020202020204" charset="0"/>
                <a:cs typeface="Calibri"/>
              </a:rPr>
              <a:t>like </a:t>
            </a:r>
            <a:r>
              <a:rPr lang="en-US" sz="1600" dirty="0">
                <a:latin typeface="Raleway" panose="020B0604020202020204" charset="0"/>
                <a:cs typeface="Calibri"/>
              </a:rPr>
              <a:t>a </a:t>
            </a:r>
            <a:r>
              <a:rPr lang="en-US" sz="1600" spc="-40" dirty="0">
                <a:latin typeface="Raleway" panose="020B0604020202020204" charset="0"/>
                <a:cs typeface="Calibri"/>
              </a:rPr>
              <a:t>cursor, </a:t>
            </a:r>
            <a:r>
              <a:rPr lang="en-US" sz="1600" dirty="0">
                <a:latin typeface="Raleway" panose="020B0604020202020204" charset="0"/>
                <a:cs typeface="Calibri"/>
              </a:rPr>
              <a:t>which </a:t>
            </a:r>
            <a:r>
              <a:rPr lang="en-US" sz="1600" spc="-10" dirty="0">
                <a:latin typeface="Raleway" panose="020B0604020202020204" charset="0"/>
                <a:cs typeface="Calibri"/>
              </a:rPr>
              <a:t>defines from</a:t>
            </a:r>
            <a:r>
              <a:rPr lang="en-US" sz="1600" spc="-15" dirty="0">
                <a:latin typeface="Raleway" panose="020B0604020202020204" charset="0"/>
                <a:cs typeface="Calibri"/>
              </a:rPr>
              <a:t> </a:t>
            </a:r>
          </a:p>
          <a:p>
            <a:r>
              <a:rPr lang="en-US" sz="1600" spc="-15" dirty="0">
                <a:latin typeface="Raleway" panose="020B0604020202020204" charset="0"/>
                <a:cs typeface="Calibri"/>
              </a:rPr>
              <a:t>         </a:t>
            </a:r>
            <a:r>
              <a:rPr lang="en-US" sz="1600" spc="-10" dirty="0">
                <a:latin typeface="Raleway" panose="020B0604020202020204" charset="0"/>
                <a:cs typeface="Calibri"/>
              </a:rPr>
              <a:t>where t</a:t>
            </a:r>
            <a:r>
              <a:rPr lang="en-US" sz="1600" dirty="0">
                <a:latin typeface="Raleway" panose="020B0604020202020204" charset="0"/>
                <a:cs typeface="Calibri"/>
              </a:rPr>
              <a:t>he </a:t>
            </a:r>
            <a:r>
              <a:rPr lang="en-US" sz="1600" spc="-15" dirty="0">
                <a:latin typeface="Raleway" panose="020B0604020202020204" charset="0"/>
                <a:cs typeface="Calibri"/>
              </a:rPr>
              <a:t>data </a:t>
            </a:r>
            <a:r>
              <a:rPr lang="en-US" sz="1600" spc="-5" dirty="0">
                <a:latin typeface="Raleway" panose="020B0604020202020204" charset="0"/>
                <a:cs typeface="Calibri"/>
              </a:rPr>
              <a:t>has </a:t>
            </a:r>
            <a:r>
              <a:rPr lang="en-US" sz="1600" spc="-15" dirty="0">
                <a:latin typeface="Raleway" panose="020B0604020202020204" charset="0"/>
                <a:cs typeface="Calibri"/>
              </a:rPr>
              <a:t>to </a:t>
            </a:r>
            <a:r>
              <a:rPr lang="en-US" sz="1600" spc="-5" dirty="0">
                <a:latin typeface="Raleway" panose="020B0604020202020204" charset="0"/>
                <a:cs typeface="Calibri"/>
              </a:rPr>
              <a:t>be </a:t>
            </a:r>
            <a:r>
              <a:rPr lang="en-US" sz="1600" spc="-10" dirty="0">
                <a:latin typeface="Raleway" panose="020B0604020202020204" charset="0"/>
                <a:cs typeface="Calibri"/>
              </a:rPr>
              <a:t>read </a:t>
            </a:r>
            <a:r>
              <a:rPr lang="en-US" sz="1600" spc="-5" dirty="0">
                <a:latin typeface="Raleway" panose="020B0604020202020204" charset="0"/>
                <a:cs typeface="Calibri"/>
              </a:rPr>
              <a:t>or </a:t>
            </a:r>
            <a:r>
              <a:rPr lang="en-US" sz="1600" spc="-10" dirty="0">
                <a:latin typeface="Raleway" panose="020B0604020202020204" charset="0"/>
                <a:cs typeface="Calibri"/>
              </a:rPr>
              <a:t>written </a:t>
            </a:r>
            <a:r>
              <a:rPr lang="en-US" sz="1600" dirty="0">
                <a:latin typeface="Raleway" panose="020B0604020202020204" charset="0"/>
                <a:cs typeface="Calibri"/>
              </a:rPr>
              <a:t>in the</a:t>
            </a:r>
            <a:r>
              <a:rPr lang="en-US" sz="1600" spc="-30" dirty="0">
                <a:latin typeface="Raleway" panose="020B0604020202020204" charset="0"/>
                <a:cs typeface="Calibri"/>
              </a:rPr>
              <a:t> </a:t>
            </a:r>
          </a:p>
          <a:p>
            <a:r>
              <a:rPr lang="en-US" sz="1600" spc="-30" dirty="0">
                <a:latin typeface="Raleway" panose="020B0604020202020204" charset="0"/>
                <a:cs typeface="Calibri"/>
              </a:rPr>
              <a:t>          </a:t>
            </a:r>
            <a:r>
              <a:rPr lang="en-US" sz="1600" spc="-5" dirty="0">
                <a:latin typeface="Raleway" panose="020B0604020202020204" charset="0"/>
                <a:cs typeface="Calibri"/>
              </a:rPr>
              <a:t>file </a:t>
            </a:r>
            <a:r>
              <a:rPr lang="en-US" sz="1600" dirty="0">
                <a:solidFill>
                  <a:srgbClr val="002060"/>
                </a:solidFill>
                <a:latin typeface="Raleway" panose="020B0604020202020204" charset="0"/>
                <a:cs typeface="Calibri" panose="020F0502020204030204" pitchFamily="34" charset="0"/>
              </a:rPr>
              <a:t>byte by byte or line  by line .</a:t>
            </a:r>
          </a:p>
          <a:p>
            <a:endParaRPr lang="en-US" sz="16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Raleway" panose="020B0604020202020204" charset="0"/>
                <a:cs typeface="Calibri"/>
              </a:rPr>
              <a:t>        </a:t>
            </a:r>
          </a:p>
          <a:p>
            <a:r>
              <a:rPr lang="en-US" sz="1600" dirty="0">
                <a:solidFill>
                  <a:srgbClr val="FF0000"/>
                </a:solidFill>
                <a:latin typeface="Raleway" panose="020B0604020202020204" charset="0"/>
                <a:cs typeface="Calibri"/>
              </a:rPr>
              <a:t>        </a:t>
            </a:r>
            <a:endParaRPr lang="en-US" sz="1600" dirty="0"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  <a:spcBef>
                <a:spcPts val="600"/>
              </a:spcBef>
            </a:pPr>
            <a:r>
              <a:rPr lang="en-US" sz="1300" spc="-5" dirty="0">
                <a:solidFill>
                  <a:schemeClr val="bg1"/>
                </a:solidFill>
                <a:latin typeface="+mn-lt"/>
                <a:cs typeface="Calibri"/>
              </a:rPr>
              <a:t>    </a:t>
            </a:r>
          </a:p>
          <a:p>
            <a:pPr marL="12700">
              <a:lnSpc>
                <a:spcPts val="1100"/>
              </a:lnSpc>
              <a:spcBef>
                <a:spcPts val="600"/>
              </a:spcBef>
            </a:pPr>
            <a:r>
              <a:rPr lang="en-US" sz="1300" spc="-5" dirty="0">
                <a:solidFill>
                  <a:srgbClr val="002060"/>
                </a:solidFill>
                <a:latin typeface="+mn-lt"/>
                <a:cs typeface="Calibri"/>
              </a:rPr>
              <a:t>      </a:t>
            </a:r>
            <a:br>
              <a:rPr lang="en-US" sz="1600" dirty="0">
                <a:solidFill>
                  <a:schemeClr val="bg1"/>
                </a:solidFill>
                <a:latin typeface="Bookman Old Style" pitchFamily="18" charset="0"/>
              </a:rPr>
            </a:b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2" descr="C:\Users\DELL\Desktop\PYTHON _XII\images (3).jpg">
            <a:extLst>
              <a:ext uri="{FF2B5EF4-FFF2-40B4-BE49-F238E27FC236}">
                <a16:creationId xmlns:a16="http://schemas.microsoft.com/office/drawing/2014/main" id="{20085650-86A5-4E01-B079-E4F2A5C2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34400" y="3043875"/>
            <a:ext cx="1717654" cy="1615108"/>
          </a:xfrm>
          <a:prstGeom prst="rect">
            <a:avLst/>
          </a:prstGeom>
          <a:noFill/>
        </p:spPr>
      </p:pic>
      <p:pic>
        <p:nvPicPr>
          <p:cNvPr id="7" name="Picture 5" descr="C:\Users\DELL\Desktop\PYTHON _XII\download (2).png">
            <a:extLst>
              <a:ext uri="{FF2B5EF4-FFF2-40B4-BE49-F238E27FC236}">
                <a16:creationId xmlns:a16="http://schemas.microsoft.com/office/drawing/2014/main" id="{C8B893E2-04EF-4CB0-A1E2-680D159E2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4925" y="811187"/>
            <a:ext cx="1937129" cy="1615108"/>
          </a:xfrm>
          <a:prstGeom prst="rect">
            <a:avLst/>
          </a:prstGeom>
          <a:noFill/>
        </p:spPr>
      </p:pic>
      <p:pic>
        <p:nvPicPr>
          <p:cNvPr id="2" name="Picture 16" descr="What is file extension? full form of different || file extension in Hindi||  by Iqbal Khan. मेरा Gyan - YouTube">
            <a:extLst>
              <a:ext uri="{FF2B5EF4-FFF2-40B4-BE49-F238E27FC236}">
                <a16:creationId xmlns:a16="http://schemas.microsoft.com/office/drawing/2014/main" id="{870D46C0-16D9-401C-AB75-FA911371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35" y="3341594"/>
            <a:ext cx="1211245" cy="136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FE1111E4-32F6-4819-9ACC-6A222FAC9562}"/>
              </a:ext>
            </a:extLst>
          </p:cNvPr>
          <p:cNvSpPr/>
          <p:nvPr/>
        </p:nvSpPr>
        <p:spPr>
          <a:xfrm>
            <a:off x="933214" y="2605606"/>
            <a:ext cx="3565105" cy="214387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1"/>
              </a:solidFill>
              <a:latin typeface="Raleway" panose="020B0604020202020204" charset="0"/>
              <a:cs typeface="Calibri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Franklin Gothic Heavy" panose="020B0903020102020204" pitchFamily="34" charset="0"/>
                <a:cs typeface="Calibri"/>
              </a:rPr>
              <a:t> Access  </a:t>
            </a:r>
            <a:r>
              <a:rPr lang="en-US" sz="1600" b="1" dirty="0">
                <a:latin typeface="Franklin Gothic Heavy" panose="020B0903020102020204" pitchFamily="34" charset="0"/>
                <a:cs typeface="Calibri"/>
              </a:rPr>
              <a:t>modes  </a:t>
            </a:r>
            <a:r>
              <a:rPr lang="en-US" sz="1400" b="1" spc="-10" dirty="0">
                <a:latin typeface="Raleway" panose="020B0604020202020204" charset="0"/>
                <a:cs typeface="Calibri"/>
              </a:rPr>
              <a:t>govern </a:t>
            </a:r>
            <a:r>
              <a:rPr lang="en-US" sz="1400" b="1" dirty="0">
                <a:latin typeface="Raleway" panose="020B0604020202020204" charset="0"/>
                <a:cs typeface="Calibri"/>
              </a:rPr>
              <a:t>the type </a:t>
            </a:r>
            <a:r>
              <a:rPr lang="en-US" sz="1400" b="1" spc="-5" dirty="0">
                <a:latin typeface="Raleway" panose="020B0604020202020204" charset="0"/>
                <a:cs typeface="Calibri"/>
              </a:rPr>
              <a:t>of  </a:t>
            </a:r>
            <a:r>
              <a:rPr lang="en-US" sz="1400" b="1" spc="-10" dirty="0">
                <a:latin typeface="Raleway" panose="020B0604020202020204" charset="0"/>
                <a:cs typeface="Calibri"/>
              </a:rPr>
              <a:t>operations  possible    </a:t>
            </a:r>
            <a:r>
              <a:rPr lang="en-US" sz="1400" b="1" dirty="0">
                <a:latin typeface="Raleway" panose="020B0604020202020204" charset="0"/>
                <a:cs typeface="Calibri"/>
              </a:rPr>
              <a:t>in the opened file </a:t>
            </a:r>
            <a:r>
              <a:rPr lang="en-US" b="1" dirty="0">
                <a:latin typeface="Raleway" panose="020B0604020202020204" charset="0"/>
                <a:cs typeface="Calibri"/>
              </a:rPr>
              <a:t>        </a:t>
            </a:r>
            <a:r>
              <a:rPr lang="en-US" sz="1400" b="1" dirty="0">
                <a:latin typeface="Raleway" panose="020B0604020202020204" charset="0"/>
                <a:cs typeface="Calibri"/>
              </a:rPr>
              <a:t> </a:t>
            </a:r>
          </a:p>
          <a:p>
            <a:r>
              <a:rPr lang="en-US" b="1" dirty="0">
                <a:latin typeface="Raleway" panose="020B0604020202020204" charset="0"/>
                <a:cs typeface="Calibri"/>
              </a:rPr>
              <a:t>       </a:t>
            </a:r>
            <a:r>
              <a:rPr lang="en-US" sz="1400" b="1" dirty="0">
                <a:latin typeface="Raleway" panose="020B0604020202020204" charset="0"/>
                <a:cs typeface="Calibri"/>
              </a:rPr>
              <a:t> </a:t>
            </a:r>
            <a:r>
              <a:rPr lang="en-US" sz="1400" b="1" spc="-5" dirty="0">
                <a:latin typeface="Raleway" panose="020B0604020202020204" charset="0"/>
                <a:cs typeface="Calibri"/>
              </a:rPr>
              <a:t>                  </a:t>
            </a:r>
            <a:endParaRPr lang="en-US" sz="1400" b="1" dirty="0">
              <a:latin typeface="Raleway" panose="020B060402020202020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1945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848" y="336407"/>
            <a:ext cx="2653189" cy="484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Opening a</a:t>
            </a:r>
            <a:r>
              <a:rPr spc="-60" dirty="0"/>
              <a:t> </a:t>
            </a:r>
            <a:r>
              <a:rPr dirty="0"/>
              <a:t>File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3236" y="907301"/>
            <a:ext cx="8337528" cy="3771424"/>
            <a:chOff x="131711" y="787145"/>
            <a:chExt cx="11929110" cy="5028565"/>
          </a:xfrm>
        </p:grpSpPr>
        <p:sp>
          <p:nvSpPr>
            <p:cNvPr id="4" name="object 4"/>
            <p:cNvSpPr/>
            <p:nvPr/>
          </p:nvSpPr>
          <p:spPr>
            <a:xfrm>
              <a:off x="150761" y="2050554"/>
              <a:ext cx="11891010" cy="3752215"/>
            </a:xfrm>
            <a:custGeom>
              <a:avLst/>
              <a:gdLst/>
              <a:ahLst/>
              <a:cxnLst/>
              <a:rect l="l" t="t" r="r" b="b"/>
              <a:pathLst>
                <a:path w="11891010" h="3752215">
                  <a:moveTo>
                    <a:pt x="11890451" y="2501303"/>
                  </a:moveTo>
                  <a:lnTo>
                    <a:pt x="888187" y="2501303"/>
                  </a:lnTo>
                  <a:lnTo>
                    <a:pt x="0" y="2501303"/>
                  </a:lnTo>
                  <a:lnTo>
                    <a:pt x="0" y="3751986"/>
                  </a:lnTo>
                  <a:lnTo>
                    <a:pt x="888187" y="3751986"/>
                  </a:lnTo>
                  <a:lnTo>
                    <a:pt x="11890451" y="3751986"/>
                  </a:lnTo>
                  <a:lnTo>
                    <a:pt x="11890451" y="2501303"/>
                  </a:lnTo>
                  <a:close/>
                </a:path>
                <a:path w="11891010" h="3752215">
                  <a:moveTo>
                    <a:pt x="11890451" y="0"/>
                  </a:moveTo>
                  <a:lnTo>
                    <a:pt x="888187" y="0"/>
                  </a:lnTo>
                  <a:lnTo>
                    <a:pt x="0" y="0"/>
                  </a:lnTo>
                  <a:lnTo>
                    <a:pt x="0" y="1250683"/>
                  </a:lnTo>
                  <a:lnTo>
                    <a:pt x="888187" y="1250683"/>
                  </a:lnTo>
                  <a:lnTo>
                    <a:pt x="11890451" y="1250683"/>
                  </a:lnTo>
                  <a:lnTo>
                    <a:pt x="11890451" y="0"/>
                  </a:lnTo>
                  <a:close/>
                </a:path>
              </a:pathLst>
            </a:custGeom>
            <a:solidFill>
              <a:srgbClr val="4F81B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1038948" y="793495"/>
              <a:ext cx="0" cy="5015865"/>
            </a:xfrm>
            <a:custGeom>
              <a:avLst/>
              <a:gdLst/>
              <a:ahLst/>
              <a:cxnLst/>
              <a:rect l="l" t="t" r="r" b="b"/>
              <a:pathLst>
                <a:path h="5015865">
                  <a:moveTo>
                    <a:pt x="0" y="0"/>
                  </a:moveTo>
                  <a:lnTo>
                    <a:pt x="0" y="5015395"/>
                  </a:lnTo>
                </a:path>
              </a:pathLst>
            </a:custGeom>
            <a:ln w="127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144411" y="2050542"/>
              <a:ext cx="11903710" cy="0"/>
            </a:xfrm>
            <a:custGeom>
              <a:avLst/>
              <a:gdLst/>
              <a:ahLst/>
              <a:cxnLst/>
              <a:rect l="l" t="t" r="r" b="b"/>
              <a:pathLst>
                <a:path w="11903710">
                  <a:moveTo>
                    <a:pt x="0" y="0"/>
                  </a:moveTo>
                  <a:lnTo>
                    <a:pt x="11903189" y="0"/>
                  </a:lnTo>
                </a:path>
              </a:pathLst>
            </a:custGeom>
            <a:ln w="254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144411" y="793495"/>
              <a:ext cx="11903710" cy="5015865"/>
            </a:xfrm>
            <a:custGeom>
              <a:avLst/>
              <a:gdLst/>
              <a:ahLst/>
              <a:cxnLst/>
              <a:rect l="l" t="t" r="r" b="b"/>
              <a:pathLst>
                <a:path w="11903710" h="5015865">
                  <a:moveTo>
                    <a:pt x="0" y="2507741"/>
                  </a:moveTo>
                  <a:lnTo>
                    <a:pt x="11903189" y="2507741"/>
                  </a:lnTo>
                </a:path>
                <a:path w="11903710" h="5015865">
                  <a:moveTo>
                    <a:pt x="0" y="3758310"/>
                  </a:moveTo>
                  <a:lnTo>
                    <a:pt x="11903189" y="3758310"/>
                  </a:lnTo>
                </a:path>
                <a:path w="11903710" h="5015865">
                  <a:moveTo>
                    <a:pt x="6350" y="0"/>
                  </a:moveTo>
                  <a:lnTo>
                    <a:pt x="6350" y="5015395"/>
                  </a:lnTo>
                </a:path>
                <a:path w="11903710" h="5015865">
                  <a:moveTo>
                    <a:pt x="11896839" y="0"/>
                  </a:moveTo>
                  <a:lnTo>
                    <a:pt x="11896839" y="5015395"/>
                  </a:lnTo>
                </a:path>
                <a:path w="11903710" h="5015865">
                  <a:moveTo>
                    <a:pt x="0" y="6350"/>
                  </a:moveTo>
                  <a:lnTo>
                    <a:pt x="11903189" y="6350"/>
                  </a:lnTo>
                </a:path>
                <a:path w="11903710" h="5015865">
                  <a:moveTo>
                    <a:pt x="0" y="5009045"/>
                  </a:moveTo>
                  <a:lnTo>
                    <a:pt x="11903189" y="5009045"/>
                  </a:lnTo>
                </a:path>
              </a:pathLst>
            </a:custGeom>
            <a:ln w="127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8" name="object 8"/>
          <p:cNvSpPr txBox="1"/>
          <p:nvPr/>
        </p:nvSpPr>
        <p:spPr>
          <a:xfrm rot="10800000" flipV="1">
            <a:off x="658594" y="950274"/>
            <a:ext cx="793007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b="1" dirty="0">
                <a:solidFill>
                  <a:srgbClr val="6F2F9F"/>
                </a:solidFill>
                <a:latin typeface="Calibri"/>
                <a:cs typeface="Calibri"/>
              </a:rPr>
              <a:t>1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1580" y="996681"/>
            <a:ext cx="324326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4" dirty="0">
                <a:solidFill>
                  <a:srgbClr val="006FC0"/>
                </a:solidFill>
                <a:latin typeface="Calibri"/>
                <a:cs typeface="Calibri"/>
              </a:rPr>
              <a:t>Myfile=open(‘PKT.txt’)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9543" y="1900641"/>
            <a:ext cx="362950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4" dirty="0">
                <a:solidFill>
                  <a:schemeClr val="bg2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Myfile=open(‘PKT.txt’,’r’)</a:t>
            </a:r>
            <a:endParaRPr sz="2700" dirty="0">
              <a:solidFill>
                <a:schemeClr val="bg2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914" y="2836424"/>
            <a:ext cx="220694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b="1" dirty="0">
                <a:solidFill>
                  <a:srgbClr val="6F2F9F"/>
                </a:solidFill>
                <a:latin typeface="Calibri"/>
                <a:cs typeface="Calibri"/>
              </a:rPr>
              <a:t>3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1580" y="2882012"/>
            <a:ext cx="5313521" cy="42511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4" dirty="0">
                <a:solidFill>
                  <a:srgbClr val="00B050"/>
                </a:solidFill>
                <a:latin typeface="Calibri"/>
                <a:cs typeface="Calibri"/>
              </a:rPr>
              <a:t>Myfile=open(‘c:\\temp\\</a:t>
            </a:r>
            <a:r>
              <a:rPr sz="2700" b="1" spc="-4" dirty="0" err="1">
                <a:solidFill>
                  <a:srgbClr val="00B050"/>
                </a:solidFill>
                <a:latin typeface="Calibri"/>
                <a:cs typeface="Calibri"/>
              </a:rPr>
              <a:t>data.txt’,</a:t>
            </a:r>
            <a:r>
              <a:rPr lang="en-US" sz="2700" b="1" spc="-4" dirty="0" err="1">
                <a:solidFill>
                  <a:srgbClr val="00B050"/>
                </a:solidFill>
                <a:latin typeface="Calibri"/>
                <a:cs typeface="Calibri"/>
              </a:rPr>
              <a:t>'</a:t>
            </a:r>
            <a:r>
              <a:rPr sz="2700" b="1" spc="-4" dirty="0" err="1">
                <a:solidFill>
                  <a:srgbClr val="00B050"/>
                </a:solidFill>
                <a:latin typeface="Calibri"/>
                <a:cs typeface="Calibri"/>
              </a:rPr>
              <a:t>r</a:t>
            </a:r>
            <a:r>
              <a:rPr lang="en-US" sz="2700" b="1" spc="-4" dirty="0">
                <a:solidFill>
                  <a:srgbClr val="00B050"/>
                </a:solidFill>
                <a:latin typeface="Calibri"/>
                <a:cs typeface="Calibri"/>
              </a:rPr>
              <a:t>'</a:t>
            </a:r>
            <a:r>
              <a:rPr sz="2700" b="1" spc="-4" dirty="0">
                <a:solidFill>
                  <a:srgbClr val="00B050"/>
                </a:solidFill>
                <a:latin typeface="Calibri"/>
                <a:cs typeface="Calibri"/>
              </a:rPr>
              <a:t>)</a:t>
            </a:r>
            <a:endParaRPr sz="2700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640" y="3859230"/>
            <a:ext cx="231934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b="1" dirty="0">
                <a:solidFill>
                  <a:srgbClr val="6F2F9F"/>
                </a:solidFill>
                <a:latin typeface="Calibri"/>
                <a:cs typeface="Calibri"/>
              </a:rPr>
              <a:t>4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1580" y="4030575"/>
            <a:ext cx="522208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b="1" spc="-4" dirty="0">
                <a:solidFill>
                  <a:srgbClr val="FF0000"/>
                </a:solidFill>
                <a:latin typeface="Calibri"/>
                <a:cs typeface="Calibri"/>
              </a:rPr>
              <a:t>Myfile=open(r’</a:t>
            </a:r>
            <a:r>
              <a:rPr lang="en-US" sz="2700" b="1" spc="-4" dirty="0">
                <a:solidFill>
                  <a:srgbClr val="FF0000"/>
                </a:solidFill>
                <a:latin typeface="Calibri"/>
                <a:cs typeface="Calibri"/>
              </a:rPr>
              <a:t>..</a:t>
            </a:r>
            <a:r>
              <a:rPr sz="2700" b="1" spc="-4" dirty="0">
                <a:solidFill>
                  <a:srgbClr val="FF0000"/>
                </a:solidFill>
                <a:latin typeface="Calibri"/>
                <a:cs typeface="Calibri"/>
              </a:rPr>
              <a:t>\data.txt’, </a:t>
            </a:r>
            <a:r>
              <a:rPr sz="2700" b="1" dirty="0">
                <a:solidFill>
                  <a:srgbClr val="FF0000"/>
                </a:solidFill>
                <a:latin typeface="Calibri"/>
                <a:cs typeface="Calibri"/>
              </a:rPr>
              <a:t>‘r</a:t>
            </a:r>
            <a:r>
              <a:rPr lang="en-US" sz="2700" b="1" dirty="0">
                <a:solidFill>
                  <a:srgbClr val="FF0000"/>
                </a:solidFill>
                <a:latin typeface="Calibri"/>
                <a:cs typeface="Calibri"/>
              </a:rPr>
              <a:t>'</a:t>
            </a:r>
            <a:r>
              <a:rPr sz="27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7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69690" y="1007480"/>
            <a:ext cx="7429976" cy="1145858"/>
            <a:chOff x="1945639" y="793053"/>
            <a:chExt cx="9906635" cy="1527810"/>
          </a:xfrm>
        </p:grpSpPr>
        <p:sp>
          <p:nvSpPr>
            <p:cNvPr id="17" name="object 17"/>
            <p:cNvSpPr/>
            <p:nvPr/>
          </p:nvSpPr>
          <p:spPr>
            <a:xfrm>
              <a:off x="1945639" y="1309116"/>
              <a:ext cx="7759065" cy="608965"/>
            </a:xfrm>
            <a:custGeom>
              <a:avLst/>
              <a:gdLst/>
              <a:ahLst/>
              <a:cxnLst/>
              <a:rect l="l" t="t" r="r" b="b"/>
              <a:pathLst>
                <a:path w="7759065" h="608964">
                  <a:moveTo>
                    <a:pt x="7648829" y="494919"/>
                  </a:moveTo>
                  <a:lnTo>
                    <a:pt x="7646208" y="532837"/>
                  </a:lnTo>
                  <a:lnTo>
                    <a:pt x="7665211" y="534162"/>
                  </a:lnTo>
                  <a:lnTo>
                    <a:pt x="7662544" y="572262"/>
                  </a:lnTo>
                  <a:lnTo>
                    <a:pt x="7643483" y="572262"/>
                  </a:lnTo>
                  <a:lnTo>
                    <a:pt x="7640955" y="608838"/>
                  </a:lnTo>
                  <a:lnTo>
                    <a:pt x="7728983" y="572262"/>
                  </a:lnTo>
                  <a:lnTo>
                    <a:pt x="7662544" y="572262"/>
                  </a:lnTo>
                  <a:lnTo>
                    <a:pt x="7643574" y="570939"/>
                  </a:lnTo>
                  <a:lnTo>
                    <a:pt x="7732166" y="570939"/>
                  </a:lnTo>
                  <a:lnTo>
                    <a:pt x="7758937" y="559816"/>
                  </a:lnTo>
                  <a:lnTo>
                    <a:pt x="7648829" y="494919"/>
                  </a:lnTo>
                  <a:close/>
                </a:path>
                <a:path w="7759065" h="608964">
                  <a:moveTo>
                    <a:pt x="7646208" y="532837"/>
                  </a:moveTo>
                  <a:lnTo>
                    <a:pt x="7643574" y="570939"/>
                  </a:lnTo>
                  <a:lnTo>
                    <a:pt x="7662544" y="572262"/>
                  </a:lnTo>
                  <a:lnTo>
                    <a:pt x="7665211" y="534162"/>
                  </a:lnTo>
                  <a:lnTo>
                    <a:pt x="7646208" y="532837"/>
                  </a:lnTo>
                  <a:close/>
                </a:path>
                <a:path w="7759065" h="608964">
                  <a:moveTo>
                    <a:pt x="2539" y="0"/>
                  </a:moveTo>
                  <a:lnTo>
                    <a:pt x="0" y="38100"/>
                  </a:lnTo>
                  <a:lnTo>
                    <a:pt x="7643574" y="570939"/>
                  </a:lnTo>
                  <a:lnTo>
                    <a:pt x="7646208" y="5328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801993" y="805753"/>
              <a:ext cx="2037714" cy="1502410"/>
            </a:xfrm>
            <a:custGeom>
              <a:avLst/>
              <a:gdLst/>
              <a:ahLst/>
              <a:cxnLst/>
              <a:rect l="l" t="t" r="r" b="b"/>
              <a:pathLst>
                <a:path w="2037715" h="1502410">
                  <a:moveTo>
                    <a:pt x="1245144" y="0"/>
                  </a:moveTo>
                  <a:lnTo>
                    <a:pt x="1200130" y="4686"/>
                  </a:lnTo>
                  <a:lnTo>
                    <a:pt x="1157405" y="19018"/>
                  </a:lnTo>
                  <a:lnTo>
                    <a:pt x="1118627" y="42444"/>
                  </a:lnTo>
                  <a:lnTo>
                    <a:pt x="1085457" y="74409"/>
                  </a:lnTo>
                  <a:lnTo>
                    <a:pt x="1059553" y="114361"/>
                  </a:lnTo>
                  <a:lnTo>
                    <a:pt x="1046103" y="102008"/>
                  </a:lnTo>
                  <a:lnTo>
                    <a:pt x="1001133" y="71308"/>
                  </a:lnTo>
                  <a:lnTo>
                    <a:pt x="959308" y="53615"/>
                  </a:lnTo>
                  <a:lnTo>
                    <a:pt x="916258" y="43941"/>
                  </a:lnTo>
                  <a:lnTo>
                    <a:pt x="872943" y="41989"/>
                  </a:lnTo>
                  <a:lnTo>
                    <a:pt x="830321" y="47464"/>
                  </a:lnTo>
                  <a:lnTo>
                    <a:pt x="789351" y="60067"/>
                  </a:lnTo>
                  <a:lnTo>
                    <a:pt x="750991" y="79501"/>
                  </a:lnTo>
                  <a:lnTo>
                    <a:pt x="716199" y="105471"/>
                  </a:lnTo>
                  <a:lnTo>
                    <a:pt x="685934" y="137679"/>
                  </a:lnTo>
                  <a:lnTo>
                    <a:pt x="661154" y="175829"/>
                  </a:lnTo>
                  <a:lnTo>
                    <a:pt x="613377" y="152865"/>
                  </a:lnTo>
                  <a:lnTo>
                    <a:pt x="562777" y="138237"/>
                  </a:lnTo>
                  <a:lnTo>
                    <a:pt x="510439" y="132180"/>
                  </a:lnTo>
                  <a:lnTo>
                    <a:pt x="457446" y="134935"/>
                  </a:lnTo>
                  <a:lnTo>
                    <a:pt x="411293" y="144751"/>
                  </a:lnTo>
                  <a:lnTo>
                    <a:pt x="368154" y="160807"/>
                  </a:lnTo>
                  <a:lnTo>
                    <a:pt x="328450" y="182548"/>
                  </a:lnTo>
                  <a:lnTo>
                    <a:pt x="292601" y="209418"/>
                  </a:lnTo>
                  <a:lnTo>
                    <a:pt x="261028" y="240861"/>
                  </a:lnTo>
                  <a:lnTo>
                    <a:pt x="234150" y="276323"/>
                  </a:lnTo>
                  <a:lnTo>
                    <a:pt x="212388" y="315248"/>
                  </a:lnTo>
                  <a:lnTo>
                    <a:pt x="196163" y="357081"/>
                  </a:lnTo>
                  <a:lnTo>
                    <a:pt x="185893" y="401266"/>
                  </a:lnTo>
                  <a:lnTo>
                    <a:pt x="182001" y="447248"/>
                  </a:lnTo>
                  <a:lnTo>
                    <a:pt x="184904" y="494472"/>
                  </a:lnTo>
                  <a:lnTo>
                    <a:pt x="183253" y="499171"/>
                  </a:lnTo>
                  <a:lnTo>
                    <a:pt x="136172" y="509805"/>
                  </a:lnTo>
                  <a:lnTo>
                    <a:pt x="93401" y="530905"/>
                  </a:lnTo>
                  <a:lnTo>
                    <a:pt x="56630" y="561411"/>
                  </a:lnTo>
                  <a:lnTo>
                    <a:pt x="27551" y="600263"/>
                  </a:lnTo>
                  <a:lnTo>
                    <a:pt x="8490" y="643881"/>
                  </a:lnTo>
                  <a:lnTo>
                    <a:pt x="0" y="689240"/>
                  </a:lnTo>
                  <a:lnTo>
                    <a:pt x="1639" y="734647"/>
                  </a:lnTo>
                  <a:lnTo>
                    <a:pt x="12969" y="778405"/>
                  </a:lnTo>
                  <a:lnTo>
                    <a:pt x="33550" y="818819"/>
                  </a:lnTo>
                  <a:lnTo>
                    <a:pt x="62941" y="854195"/>
                  </a:lnTo>
                  <a:lnTo>
                    <a:pt x="100703" y="882838"/>
                  </a:lnTo>
                  <a:lnTo>
                    <a:pt x="73857" y="918735"/>
                  </a:lnTo>
                  <a:lnTo>
                    <a:pt x="55571" y="959133"/>
                  </a:lnTo>
                  <a:lnTo>
                    <a:pt x="46357" y="1002531"/>
                  </a:lnTo>
                  <a:lnTo>
                    <a:pt x="46728" y="1047430"/>
                  </a:lnTo>
                  <a:lnTo>
                    <a:pt x="57603" y="1093615"/>
                  </a:lnTo>
                  <a:lnTo>
                    <a:pt x="77993" y="1134786"/>
                  </a:lnTo>
                  <a:lnTo>
                    <a:pt x="106528" y="1169864"/>
                  </a:lnTo>
                  <a:lnTo>
                    <a:pt x="141836" y="1197768"/>
                  </a:lnTo>
                  <a:lnTo>
                    <a:pt x="182546" y="1217419"/>
                  </a:lnTo>
                  <a:lnTo>
                    <a:pt x="227289" y="1227737"/>
                  </a:lnTo>
                  <a:lnTo>
                    <a:pt x="274693" y="1227643"/>
                  </a:lnTo>
                  <a:lnTo>
                    <a:pt x="277233" y="1232088"/>
                  </a:lnTo>
                  <a:lnTo>
                    <a:pt x="306908" y="1275118"/>
                  </a:lnTo>
                  <a:lnTo>
                    <a:pt x="339591" y="1310956"/>
                  </a:lnTo>
                  <a:lnTo>
                    <a:pt x="376085" y="1341609"/>
                  </a:lnTo>
                  <a:lnTo>
                    <a:pt x="415795" y="1366929"/>
                  </a:lnTo>
                  <a:lnTo>
                    <a:pt x="458126" y="1386764"/>
                  </a:lnTo>
                  <a:lnTo>
                    <a:pt x="502484" y="1400966"/>
                  </a:lnTo>
                  <a:lnTo>
                    <a:pt x="548273" y="1409384"/>
                  </a:lnTo>
                  <a:lnTo>
                    <a:pt x="594898" y="1411868"/>
                  </a:lnTo>
                  <a:lnTo>
                    <a:pt x="641765" y="1408268"/>
                  </a:lnTo>
                  <a:lnTo>
                    <a:pt x="688279" y="1398435"/>
                  </a:lnTo>
                  <a:lnTo>
                    <a:pt x="733845" y="1382219"/>
                  </a:lnTo>
                  <a:lnTo>
                    <a:pt x="777867" y="1359469"/>
                  </a:lnTo>
                  <a:lnTo>
                    <a:pt x="812136" y="1402518"/>
                  </a:lnTo>
                  <a:lnTo>
                    <a:pt x="852940" y="1438780"/>
                  </a:lnTo>
                  <a:lnTo>
                    <a:pt x="899293" y="1467518"/>
                  </a:lnTo>
                  <a:lnTo>
                    <a:pt x="950206" y="1487993"/>
                  </a:lnTo>
                  <a:lnTo>
                    <a:pt x="996227" y="1498395"/>
                  </a:lnTo>
                  <a:lnTo>
                    <a:pt x="1042095" y="1501836"/>
                  </a:lnTo>
                  <a:lnTo>
                    <a:pt x="1087198" y="1498650"/>
                  </a:lnTo>
                  <a:lnTo>
                    <a:pt x="1130923" y="1489167"/>
                  </a:lnTo>
                  <a:lnTo>
                    <a:pt x="1172657" y="1473719"/>
                  </a:lnTo>
                  <a:lnTo>
                    <a:pt x="1211788" y="1452639"/>
                  </a:lnTo>
                  <a:lnTo>
                    <a:pt x="1247703" y="1426260"/>
                  </a:lnTo>
                  <a:lnTo>
                    <a:pt x="1279790" y="1394911"/>
                  </a:lnTo>
                  <a:lnTo>
                    <a:pt x="1307436" y="1358927"/>
                  </a:lnTo>
                  <a:lnTo>
                    <a:pt x="1330028" y="1318639"/>
                  </a:lnTo>
                  <a:lnTo>
                    <a:pt x="1346954" y="1274379"/>
                  </a:lnTo>
                  <a:lnTo>
                    <a:pt x="1380109" y="1292045"/>
                  </a:lnTo>
                  <a:lnTo>
                    <a:pt x="1415217" y="1304938"/>
                  </a:lnTo>
                  <a:lnTo>
                    <a:pt x="1451753" y="1312901"/>
                  </a:lnTo>
                  <a:lnTo>
                    <a:pt x="1489194" y="1315781"/>
                  </a:lnTo>
                  <a:lnTo>
                    <a:pt x="1538252" y="1311788"/>
                  </a:lnTo>
                  <a:lnTo>
                    <a:pt x="1584491" y="1299474"/>
                  </a:lnTo>
                  <a:lnTo>
                    <a:pt x="1627135" y="1279604"/>
                  </a:lnTo>
                  <a:lnTo>
                    <a:pt x="1665408" y="1252946"/>
                  </a:lnTo>
                  <a:lnTo>
                    <a:pt x="1698534" y="1220265"/>
                  </a:lnTo>
                  <a:lnTo>
                    <a:pt x="1725734" y="1182327"/>
                  </a:lnTo>
                  <a:lnTo>
                    <a:pt x="1746234" y="1139899"/>
                  </a:lnTo>
                  <a:lnTo>
                    <a:pt x="1759255" y="1093746"/>
                  </a:lnTo>
                  <a:lnTo>
                    <a:pt x="1764022" y="1044636"/>
                  </a:lnTo>
                  <a:lnTo>
                    <a:pt x="1804164" y="1036166"/>
                  </a:lnTo>
                  <a:lnTo>
                    <a:pt x="1842747" y="1022696"/>
                  </a:lnTo>
                  <a:lnTo>
                    <a:pt x="1879305" y="1004416"/>
                  </a:lnTo>
                  <a:lnTo>
                    <a:pt x="1913374" y="981517"/>
                  </a:lnTo>
                  <a:lnTo>
                    <a:pt x="1948679" y="949943"/>
                  </a:lnTo>
                  <a:lnTo>
                    <a:pt x="1978262" y="914431"/>
                  </a:lnTo>
                  <a:lnTo>
                    <a:pt x="2002034" y="875674"/>
                  </a:lnTo>
                  <a:lnTo>
                    <a:pt x="2019902" y="834370"/>
                  </a:lnTo>
                  <a:lnTo>
                    <a:pt x="2031776" y="791213"/>
                  </a:lnTo>
                  <a:lnTo>
                    <a:pt x="2037566" y="746898"/>
                  </a:lnTo>
                  <a:lnTo>
                    <a:pt x="2037179" y="702123"/>
                  </a:lnTo>
                  <a:lnTo>
                    <a:pt x="2030524" y="657581"/>
                  </a:lnTo>
                  <a:lnTo>
                    <a:pt x="2017512" y="613970"/>
                  </a:lnTo>
                  <a:lnTo>
                    <a:pt x="1998050" y="571983"/>
                  </a:lnTo>
                  <a:lnTo>
                    <a:pt x="1972048" y="532318"/>
                  </a:lnTo>
                  <a:lnTo>
                    <a:pt x="1975354" y="524174"/>
                  </a:lnTo>
                  <a:lnTo>
                    <a:pt x="1978398" y="515935"/>
                  </a:lnTo>
                  <a:lnTo>
                    <a:pt x="1981157" y="507600"/>
                  </a:lnTo>
                  <a:lnTo>
                    <a:pt x="1983605" y="499171"/>
                  </a:lnTo>
                  <a:lnTo>
                    <a:pt x="1991562" y="454246"/>
                  </a:lnTo>
                  <a:lnTo>
                    <a:pt x="1991466" y="409888"/>
                  </a:lnTo>
                  <a:lnTo>
                    <a:pt x="1983812" y="366973"/>
                  </a:lnTo>
                  <a:lnTo>
                    <a:pt x="1969101" y="326379"/>
                  </a:lnTo>
                  <a:lnTo>
                    <a:pt x="1947828" y="288982"/>
                  </a:lnTo>
                  <a:lnTo>
                    <a:pt x="1920491" y="255660"/>
                  </a:lnTo>
                  <a:lnTo>
                    <a:pt x="1887589" y="227289"/>
                  </a:lnTo>
                  <a:lnTo>
                    <a:pt x="1849618" y="204747"/>
                  </a:lnTo>
                  <a:lnTo>
                    <a:pt x="1807075" y="188910"/>
                  </a:lnTo>
                  <a:lnTo>
                    <a:pt x="1796743" y="150647"/>
                  </a:lnTo>
                  <a:lnTo>
                    <a:pt x="1780136" y="115027"/>
                  </a:lnTo>
                  <a:lnTo>
                    <a:pt x="1757694" y="82789"/>
                  </a:lnTo>
                  <a:lnTo>
                    <a:pt x="1729859" y="54671"/>
                  </a:lnTo>
                  <a:lnTo>
                    <a:pt x="1691636" y="28376"/>
                  </a:lnTo>
                  <a:lnTo>
                    <a:pt x="1650219" y="10760"/>
                  </a:lnTo>
                  <a:lnTo>
                    <a:pt x="1606902" y="1718"/>
                  </a:lnTo>
                  <a:lnTo>
                    <a:pt x="1562981" y="1140"/>
                  </a:lnTo>
                  <a:lnTo>
                    <a:pt x="1519751" y="8921"/>
                  </a:lnTo>
                  <a:lnTo>
                    <a:pt x="1478507" y="24953"/>
                  </a:lnTo>
                  <a:lnTo>
                    <a:pt x="1440542" y="49128"/>
                  </a:lnTo>
                  <a:lnTo>
                    <a:pt x="1407152" y="81341"/>
                  </a:lnTo>
                  <a:lnTo>
                    <a:pt x="1391869" y="63408"/>
                  </a:lnTo>
                  <a:lnTo>
                    <a:pt x="1374704" y="47416"/>
                  </a:lnTo>
                  <a:lnTo>
                    <a:pt x="1355825" y="33495"/>
                  </a:lnTo>
                  <a:lnTo>
                    <a:pt x="1335397" y="21778"/>
                  </a:lnTo>
                  <a:lnTo>
                    <a:pt x="1290786" y="5512"/>
                  </a:lnTo>
                  <a:lnTo>
                    <a:pt x="1245144" y="0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801993" y="805753"/>
              <a:ext cx="2037714" cy="1502410"/>
            </a:xfrm>
            <a:custGeom>
              <a:avLst/>
              <a:gdLst/>
              <a:ahLst/>
              <a:cxnLst/>
              <a:rect l="l" t="t" r="r" b="b"/>
              <a:pathLst>
                <a:path w="2037715" h="1502410">
                  <a:moveTo>
                    <a:pt x="184904" y="494472"/>
                  </a:moveTo>
                  <a:lnTo>
                    <a:pt x="182001" y="447248"/>
                  </a:lnTo>
                  <a:lnTo>
                    <a:pt x="185893" y="401266"/>
                  </a:lnTo>
                  <a:lnTo>
                    <a:pt x="196163" y="357081"/>
                  </a:lnTo>
                  <a:lnTo>
                    <a:pt x="212388" y="315248"/>
                  </a:lnTo>
                  <a:lnTo>
                    <a:pt x="234150" y="276323"/>
                  </a:lnTo>
                  <a:lnTo>
                    <a:pt x="261028" y="240861"/>
                  </a:lnTo>
                  <a:lnTo>
                    <a:pt x="292601" y="209418"/>
                  </a:lnTo>
                  <a:lnTo>
                    <a:pt x="328450" y="182548"/>
                  </a:lnTo>
                  <a:lnTo>
                    <a:pt x="368154" y="160807"/>
                  </a:lnTo>
                  <a:lnTo>
                    <a:pt x="411293" y="144751"/>
                  </a:lnTo>
                  <a:lnTo>
                    <a:pt x="457446" y="134935"/>
                  </a:lnTo>
                  <a:lnTo>
                    <a:pt x="510439" y="132180"/>
                  </a:lnTo>
                  <a:lnTo>
                    <a:pt x="562777" y="138237"/>
                  </a:lnTo>
                  <a:lnTo>
                    <a:pt x="613377" y="152865"/>
                  </a:lnTo>
                  <a:lnTo>
                    <a:pt x="661154" y="175829"/>
                  </a:lnTo>
                  <a:lnTo>
                    <a:pt x="685934" y="137679"/>
                  </a:lnTo>
                  <a:lnTo>
                    <a:pt x="716199" y="105471"/>
                  </a:lnTo>
                  <a:lnTo>
                    <a:pt x="750991" y="79501"/>
                  </a:lnTo>
                  <a:lnTo>
                    <a:pt x="789351" y="60067"/>
                  </a:lnTo>
                  <a:lnTo>
                    <a:pt x="830321" y="47464"/>
                  </a:lnTo>
                  <a:lnTo>
                    <a:pt x="872943" y="41989"/>
                  </a:lnTo>
                  <a:lnTo>
                    <a:pt x="916258" y="43941"/>
                  </a:lnTo>
                  <a:lnTo>
                    <a:pt x="959308" y="53615"/>
                  </a:lnTo>
                  <a:lnTo>
                    <a:pt x="1001133" y="71308"/>
                  </a:lnTo>
                  <a:lnTo>
                    <a:pt x="1046103" y="102008"/>
                  </a:lnTo>
                  <a:lnTo>
                    <a:pt x="1059553" y="114361"/>
                  </a:lnTo>
                  <a:lnTo>
                    <a:pt x="1085457" y="74409"/>
                  </a:lnTo>
                  <a:lnTo>
                    <a:pt x="1118627" y="42444"/>
                  </a:lnTo>
                  <a:lnTo>
                    <a:pt x="1157405" y="19018"/>
                  </a:lnTo>
                  <a:lnTo>
                    <a:pt x="1200130" y="4686"/>
                  </a:lnTo>
                  <a:lnTo>
                    <a:pt x="1245144" y="0"/>
                  </a:lnTo>
                  <a:lnTo>
                    <a:pt x="1290786" y="5512"/>
                  </a:lnTo>
                  <a:lnTo>
                    <a:pt x="1335397" y="21778"/>
                  </a:lnTo>
                  <a:lnTo>
                    <a:pt x="1374704" y="47416"/>
                  </a:lnTo>
                  <a:lnTo>
                    <a:pt x="1407152" y="81341"/>
                  </a:lnTo>
                  <a:lnTo>
                    <a:pt x="1440542" y="49128"/>
                  </a:lnTo>
                  <a:lnTo>
                    <a:pt x="1478507" y="24953"/>
                  </a:lnTo>
                  <a:lnTo>
                    <a:pt x="1519751" y="8921"/>
                  </a:lnTo>
                  <a:lnTo>
                    <a:pt x="1562981" y="1140"/>
                  </a:lnTo>
                  <a:lnTo>
                    <a:pt x="1606902" y="1718"/>
                  </a:lnTo>
                  <a:lnTo>
                    <a:pt x="1650219" y="10760"/>
                  </a:lnTo>
                  <a:lnTo>
                    <a:pt x="1691636" y="28376"/>
                  </a:lnTo>
                  <a:lnTo>
                    <a:pt x="1729859" y="54671"/>
                  </a:lnTo>
                  <a:lnTo>
                    <a:pt x="1757694" y="82789"/>
                  </a:lnTo>
                  <a:lnTo>
                    <a:pt x="1780136" y="115027"/>
                  </a:lnTo>
                  <a:lnTo>
                    <a:pt x="1796743" y="150647"/>
                  </a:lnTo>
                  <a:lnTo>
                    <a:pt x="1807075" y="188910"/>
                  </a:lnTo>
                  <a:lnTo>
                    <a:pt x="1849618" y="204747"/>
                  </a:lnTo>
                  <a:lnTo>
                    <a:pt x="1887589" y="227289"/>
                  </a:lnTo>
                  <a:lnTo>
                    <a:pt x="1920491" y="255660"/>
                  </a:lnTo>
                  <a:lnTo>
                    <a:pt x="1947828" y="288982"/>
                  </a:lnTo>
                  <a:lnTo>
                    <a:pt x="1969101" y="326379"/>
                  </a:lnTo>
                  <a:lnTo>
                    <a:pt x="1983812" y="366973"/>
                  </a:lnTo>
                  <a:lnTo>
                    <a:pt x="1991466" y="409888"/>
                  </a:lnTo>
                  <a:lnTo>
                    <a:pt x="1991562" y="454246"/>
                  </a:lnTo>
                  <a:lnTo>
                    <a:pt x="1983605" y="499171"/>
                  </a:lnTo>
                  <a:lnTo>
                    <a:pt x="1981157" y="507600"/>
                  </a:lnTo>
                  <a:lnTo>
                    <a:pt x="1978398" y="515935"/>
                  </a:lnTo>
                  <a:lnTo>
                    <a:pt x="1975354" y="524174"/>
                  </a:lnTo>
                  <a:lnTo>
                    <a:pt x="1972048" y="532318"/>
                  </a:lnTo>
                  <a:lnTo>
                    <a:pt x="1998050" y="571983"/>
                  </a:lnTo>
                  <a:lnTo>
                    <a:pt x="2017512" y="613970"/>
                  </a:lnTo>
                  <a:lnTo>
                    <a:pt x="2030524" y="657581"/>
                  </a:lnTo>
                  <a:lnTo>
                    <a:pt x="2037179" y="702123"/>
                  </a:lnTo>
                  <a:lnTo>
                    <a:pt x="2037566" y="746898"/>
                  </a:lnTo>
                  <a:lnTo>
                    <a:pt x="2031776" y="791213"/>
                  </a:lnTo>
                  <a:lnTo>
                    <a:pt x="2019902" y="834370"/>
                  </a:lnTo>
                  <a:lnTo>
                    <a:pt x="2002034" y="875674"/>
                  </a:lnTo>
                  <a:lnTo>
                    <a:pt x="1978262" y="914431"/>
                  </a:lnTo>
                  <a:lnTo>
                    <a:pt x="1948679" y="949943"/>
                  </a:lnTo>
                  <a:lnTo>
                    <a:pt x="1913374" y="981517"/>
                  </a:lnTo>
                  <a:lnTo>
                    <a:pt x="1879305" y="1004416"/>
                  </a:lnTo>
                  <a:lnTo>
                    <a:pt x="1842747" y="1022696"/>
                  </a:lnTo>
                  <a:lnTo>
                    <a:pt x="1804164" y="1036166"/>
                  </a:lnTo>
                  <a:lnTo>
                    <a:pt x="1764022" y="1044636"/>
                  </a:lnTo>
                  <a:lnTo>
                    <a:pt x="1759255" y="1093746"/>
                  </a:lnTo>
                  <a:lnTo>
                    <a:pt x="1746234" y="1139899"/>
                  </a:lnTo>
                  <a:lnTo>
                    <a:pt x="1725734" y="1182327"/>
                  </a:lnTo>
                  <a:lnTo>
                    <a:pt x="1698534" y="1220265"/>
                  </a:lnTo>
                  <a:lnTo>
                    <a:pt x="1665408" y="1252946"/>
                  </a:lnTo>
                  <a:lnTo>
                    <a:pt x="1627135" y="1279604"/>
                  </a:lnTo>
                  <a:lnTo>
                    <a:pt x="1584491" y="1299474"/>
                  </a:lnTo>
                  <a:lnTo>
                    <a:pt x="1538252" y="1311788"/>
                  </a:lnTo>
                  <a:lnTo>
                    <a:pt x="1489194" y="1315781"/>
                  </a:lnTo>
                  <a:lnTo>
                    <a:pt x="1451753" y="1312901"/>
                  </a:lnTo>
                  <a:lnTo>
                    <a:pt x="1415217" y="1304938"/>
                  </a:lnTo>
                  <a:lnTo>
                    <a:pt x="1380109" y="1292045"/>
                  </a:lnTo>
                  <a:lnTo>
                    <a:pt x="1346954" y="1274379"/>
                  </a:lnTo>
                  <a:lnTo>
                    <a:pt x="1330028" y="1318639"/>
                  </a:lnTo>
                  <a:lnTo>
                    <a:pt x="1307436" y="1358927"/>
                  </a:lnTo>
                  <a:lnTo>
                    <a:pt x="1279790" y="1394911"/>
                  </a:lnTo>
                  <a:lnTo>
                    <a:pt x="1247703" y="1426260"/>
                  </a:lnTo>
                  <a:lnTo>
                    <a:pt x="1211788" y="1452639"/>
                  </a:lnTo>
                  <a:lnTo>
                    <a:pt x="1172657" y="1473719"/>
                  </a:lnTo>
                  <a:lnTo>
                    <a:pt x="1130923" y="1489167"/>
                  </a:lnTo>
                  <a:lnTo>
                    <a:pt x="1087198" y="1498650"/>
                  </a:lnTo>
                  <a:lnTo>
                    <a:pt x="1042095" y="1501836"/>
                  </a:lnTo>
                  <a:lnTo>
                    <a:pt x="996227" y="1498395"/>
                  </a:lnTo>
                  <a:lnTo>
                    <a:pt x="950206" y="1487993"/>
                  </a:lnTo>
                  <a:lnTo>
                    <a:pt x="899293" y="1467518"/>
                  </a:lnTo>
                  <a:lnTo>
                    <a:pt x="852940" y="1438780"/>
                  </a:lnTo>
                  <a:lnTo>
                    <a:pt x="812136" y="1402518"/>
                  </a:lnTo>
                  <a:lnTo>
                    <a:pt x="777867" y="1359469"/>
                  </a:lnTo>
                  <a:lnTo>
                    <a:pt x="733845" y="1382219"/>
                  </a:lnTo>
                  <a:lnTo>
                    <a:pt x="688279" y="1398435"/>
                  </a:lnTo>
                  <a:lnTo>
                    <a:pt x="641765" y="1408268"/>
                  </a:lnTo>
                  <a:lnTo>
                    <a:pt x="594898" y="1411868"/>
                  </a:lnTo>
                  <a:lnTo>
                    <a:pt x="548273" y="1409384"/>
                  </a:lnTo>
                  <a:lnTo>
                    <a:pt x="502484" y="1400966"/>
                  </a:lnTo>
                  <a:lnTo>
                    <a:pt x="458126" y="1386764"/>
                  </a:lnTo>
                  <a:lnTo>
                    <a:pt x="415795" y="1366929"/>
                  </a:lnTo>
                  <a:lnTo>
                    <a:pt x="376085" y="1341609"/>
                  </a:lnTo>
                  <a:lnTo>
                    <a:pt x="339591" y="1310956"/>
                  </a:lnTo>
                  <a:lnTo>
                    <a:pt x="306908" y="1275118"/>
                  </a:lnTo>
                  <a:lnTo>
                    <a:pt x="278630" y="1234247"/>
                  </a:lnTo>
                  <a:lnTo>
                    <a:pt x="275963" y="1229802"/>
                  </a:lnTo>
                  <a:lnTo>
                    <a:pt x="274693" y="1227643"/>
                  </a:lnTo>
                  <a:lnTo>
                    <a:pt x="227289" y="1227737"/>
                  </a:lnTo>
                  <a:lnTo>
                    <a:pt x="182546" y="1217419"/>
                  </a:lnTo>
                  <a:lnTo>
                    <a:pt x="141836" y="1197768"/>
                  </a:lnTo>
                  <a:lnTo>
                    <a:pt x="106528" y="1169864"/>
                  </a:lnTo>
                  <a:lnTo>
                    <a:pt x="77993" y="1134786"/>
                  </a:lnTo>
                  <a:lnTo>
                    <a:pt x="57603" y="1093615"/>
                  </a:lnTo>
                  <a:lnTo>
                    <a:pt x="46728" y="1047430"/>
                  </a:lnTo>
                  <a:lnTo>
                    <a:pt x="46357" y="1002531"/>
                  </a:lnTo>
                  <a:lnTo>
                    <a:pt x="55571" y="959133"/>
                  </a:lnTo>
                  <a:lnTo>
                    <a:pt x="73857" y="918735"/>
                  </a:lnTo>
                  <a:lnTo>
                    <a:pt x="100703" y="882838"/>
                  </a:lnTo>
                  <a:lnTo>
                    <a:pt x="62941" y="854195"/>
                  </a:lnTo>
                  <a:lnTo>
                    <a:pt x="33550" y="818819"/>
                  </a:lnTo>
                  <a:lnTo>
                    <a:pt x="12969" y="778405"/>
                  </a:lnTo>
                  <a:lnTo>
                    <a:pt x="1639" y="734647"/>
                  </a:lnTo>
                  <a:lnTo>
                    <a:pt x="0" y="689240"/>
                  </a:lnTo>
                  <a:lnTo>
                    <a:pt x="8490" y="643881"/>
                  </a:lnTo>
                  <a:lnTo>
                    <a:pt x="27551" y="600263"/>
                  </a:lnTo>
                  <a:lnTo>
                    <a:pt x="56630" y="561411"/>
                  </a:lnTo>
                  <a:lnTo>
                    <a:pt x="93401" y="530905"/>
                  </a:lnTo>
                  <a:lnTo>
                    <a:pt x="136172" y="509805"/>
                  </a:lnTo>
                  <a:lnTo>
                    <a:pt x="183253" y="499171"/>
                  </a:lnTo>
                  <a:lnTo>
                    <a:pt x="184904" y="494472"/>
                  </a:lnTo>
                  <a:close/>
                </a:path>
                <a:path w="2037715" h="1502410">
                  <a:moveTo>
                    <a:pt x="222369" y="904682"/>
                  </a:moveTo>
                  <a:lnTo>
                    <a:pt x="191215" y="904749"/>
                  </a:lnTo>
                  <a:lnTo>
                    <a:pt x="160584" y="900078"/>
                  </a:lnTo>
                  <a:lnTo>
                    <a:pt x="131001" y="890787"/>
                  </a:lnTo>
                  <a:lnTo>
                    <a:pt x="102989" y="876996"/>
                  </a:lnTo>
                </a:path>
                <a:path w="2037715" h="1502410">
                  <a:moveTo>
                    <a:pt x="327652" y="1207831"/>
                  </a:moveTo>
                  <a:lnTo>
                    <a:pt x="314943" y="1212395"/>
                  </a:lnTo>
                  <a:lnTo>
                    <a:pt x="301983" y="1216149"/>
                  </a:lnTo>
                  <a:lnTo>
                    <a:pt x="288808" y="1219046"/>
                  </a:lnTo>
                  <a:lnTo>
                    <a:pt x="275455" y="1221039"/>
                  </a:lnTo>
                </a:path>
                <a:path w="2037715" h="1502410">
                  <a:moveTo>
                    <a:pt x="777740" y="1353373"/>
                  </a:moveTo>
                  <a:lnTo>
                    <a:pt x="768694" y="1338926"/>
                  </a:lnTo>
                  <a:lnTo>
                    <a:pt x="760421" y="1324004"/>
                  </a:lnTo>
                  <a:lnTo>
                    <a:pt x="752934" y="1308653"/>
                  </a:lnTo>
                  <a:lnTo>
                    <a:pt x="746244" y="1292921"/>
                  </a:lnTo>
                </a:path>
                <a:path w="2037715" h="1502410">
                  <a:moveTo>
                    <a:pt x="1359781" y="1202624"/>
                  </a:moveTo>
                  <a:lnTo>
                    <a:pt x="1357924" y="1219449"/>
                  </a:lnTo>
                  <a:lnTo>
                    <a:pt x="1355209" y="1236167"/>
                  </a:lnTo>
                  <a:lnTo>
                    <a:pt x="1351638" y="1252719"/>
                  </a:lnTo>
                  <a:lnTo>
                    <a:pt x="1347208" y="1269045"/>
                  </a:lnTo>
                </a:path>
                <a:path w="2037715" h="1502410">
                  <a:moveTo>
                    <a:pt x="1609717" y="792668"/>
                  </a:moveTo>
                  <a:lnTo>
                    <a:pt x="1653933" y="819772"/>
                  </a:lnTo>
                  <a:lnTo>
                    <a:pt x="1691618" y="854093"/>
                  </a:lnTo>
                  <a:lnTo>
                    <a:pt x="1722065" y="894490"/>
                  </a:lnTo>
                  <a:lnTo>
                    <a:pt x="1744563" y="939818"/>
                  </a:lnTo>
                  <a:lnTo>
                    <a:pt x="1758404" y="988936"/>
                  </a:lnTo>
                  <a:lnTo>
                    <a:pt x="1762879" y="1040699"/>
                  </a:lnTo>
                </a:path>
                <a:path w="2037715" h="1502410">
                  <a:moveTo>
                    <a:pt x="1971159" y="528635"/>
                  </a:moveTo>
                  <a:lnTo>
                    <a:pt x="1958162" y="554769"/>
                  </a:lnTo>
                  <a:lnTo>
                    <a:pt x="1942330" y="579117"/>
                  </a:lnTo>
                  <a:lnTo>
                    <a:pt x="1923832" y="601465"/>
                  </a:lnTo>
                  <a:lnTo>
                    <a:pt x="1902833" y="621599"/>
                  </a:lnTo>
                </a:path>
                <a:path w="2037715" h="1502410">
                  <a:moveTo>
                    <a:pt x="1807329" y="183703"/>
                  </a:moveTo>
                  <a:lnTo>
                    <a:pt x="1809048" y="194585"/>
                  </a:lnTo>
                  <a:lnTo>
                    <a:pt x="1810219" y="205515"/>
                  </a:lnTo>
                  <a:lnTo>
                    <a:pt x="1810866" y="216492"/>
                  </a:lnTo>
                  <a:lnTo>
                    <a:pt x="1811012" y="227518"/>
                  </a:lnTo>
                </a:path>
                <a:path w="2037715" h="1502410">
                  <a:moveTo>
                    <a:pt x="1371592" y="132395"/>
                  </a:moveTo>
                  <a:lnTo>
                    <a:pt x="1378800" y="117500"/>
                  </a:lnTo>
                  <a:lnTo>
                    <a:pt x="1387055" y="103153"/>
                  </a:lnTo>
                  <a:lnTo>
                    <a:pt x="1396310" y="89425"/>
                  </a:lnTo>
                  <a:lnTo>
                    <a:pt x="1406517" y="76388"/>
                  </a:lnTo>
                </a:path>
                <a:path w="2037715" h="1502410">
                  <a:moveTo>
                    <a:pt x="1044694" y="159065"/>
                  </a:moveTo>
                  <a:lnTo>
                    <a:pt x="1047762" y="146666"/>
                  </a:lnTo>
                  <a:lnTo>
                    <a:pt x="1051616" y="134458"/>
                  </a:lnTo>
                  <a:lnTo>
                    <a:pt x="1056232" y="122489"/>
                  </a:lnTo>
                  <a:lnTo>
                    <a:pt x="1061585" y="110805"/>
                  </a:lnTo>
                </a:path>
                <a:path w="2037715" h="1502410">
                  <a:moveTo>
                    <a:pt x="661027" y="175575"/>
                  </a:moveTo>
                  <a:lnTo>
                    <a:pt x="677379" y="185862"/>
                  </a:lnTo>
                  <a:lnTo>
                    <a:pt x="693063" y="197101"/>
                  </a:lnTo>
                  <a:lnTo>
                    <a:pt x="708033" y="209293"/>
                  </a:lnTo>
                  <a:lnTo>
                    <a:pt x="722241" y="222438"/>
                  </a:lnTo>
                </a:path>
                <a:path w="2037715" h="1502410">
                  <a:moveTo>
                    <a:pt x="195699" y="543748"/>
                  </a:moveTo>
                  <a:lnTo>
                    <a:pt x="192245" y="531583"/>
                  </a:lnTo>
                  <a:lnTo>
                    <a:pt x="189302" y="519300"/>
                  </a:lnTo>
                  <a:lnTo>
                    <a:pt x="186859" y="506922"/>
                  </a:lnTo>
                  <a:lnTo>
                    <a:pt x="184904" y="494472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651526" y="1139118"/>
            <a:ext cx="749141" cy="65546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172403">
              <a:spcBef>
                <a:spcPts val="71"/>
              </a:spcBef>
            </a:pPr>
            <a:r>
              <a:rPr sz="2100" b="1" spc="-4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2100" b="1" spc="-8" dirty="0">
                <a:solidFill>
                  <a:srgbClr val="FFFFFF"/>
                </a:solidFill>
                <a:latin typeface="Calibri"/>
                <a:cs typeface="Calibri"/>
              </a:rPr>
              <a:t>Obje</a:t>
            </a:r>
            <a:r>
              <a:rPr sz="2100" b="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100" b="1" spc="-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0B199383-F940-44C0-B7FE-63A3BD9BEBF0}"/>
              </a:ext>
            </a:extLst>
          </p:cNvPr>
          <p:cNvSpPr txBox="1"/>
          <p:nvPr/>
        </p:nvSpPr>
        <p:spPr>
          <a:xfrm>
            <a:off x="675914" y="1981971"/>
            <a:ext cx="231934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b="1" dirty="0">
                <a:solidFill>
                  <a:srgbClr val="6F2F9F"/>
                </a:solidFill>
                <a:latin typeface="Calibri"/>
                <a:cs typeface="Calibri"/>
              </a:rPr>
              <a:t>2</a:t>
            </a:r>
            <a:endParaRPr sz="3300" dirty="0">
              <a:latin typeface="Calibri"/>
              <a:cs typeface="Calibri"/>
            </a:endParaRPr>
          </a:p>
        </p:txBody>
      </p:sp>
      <p:pic>
        <p:nvPicPr>
          <p:cNvPr id="21" name="Picture 2" descr="C:\Users\DELL\Desktop\PYTHON _XII\images (4).jpg">
            <a:extLst>
              <a:ext uri="{FF2B5EF4-FFF2-40B4-BE49-F238E27FC236}">
                <a16:creationId xmlns:a16="http://schemas.microsoft.com/office/drawing/2014/main" id="{EF6A5D62-2BBC-42F0-A601-561416559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7519" y="2077571"/>
            <a:ext cx="1391342" cy="695601"/>
          </a:xfrm>
          <a:prstGeom prst="rect">
            <a:avLst/>
          </a:prstGeom>
          <a:noFill/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01BFAEB-BF8A-4B1B-A1F2-00578EBA2B60}"/>
              </a:ext>
            </a:extLst>
          </p:cNvPr>
          <p:cNvCxnSpPr>
            <a:cxnSpLocks/>
          </p:cNvCxnSpPr>
          <p:nvPr/>
        </p:nvCxnSpPr>
        <p:spPr>
          <a:xfrm>
            <a:off x="3805518" y="3410821"/>
            <a:ext cx="2736476" cy="21711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2CDC7D0-FAC0-4D25-8694-018DF1BB0577}"/>
              </a:ext>
            </a:extLst>
          </p:cNvPr>
          <p:cNvCxnSpPr>
            <a:cxnSpLocks/>
          </p:cNvCxnSpPr>
          <p:nvPr/>
        </p:nvCxnSpPr>
        <p:spPr>
          <a:xfrm>
            <a:off x="3805518" y="3918497"/>
            <a:ext cx="2510362" cy="1226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med" len="med"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tar: 6 Points 23">
            <a:extLst>
              <a:ext uri="{FF2B5EF4-FFF2-40B4-BE49-F238E27FC236}">
                <a16:creationId xmlns:a16="http://schemas.microsoft.com/office/drawing/2014/main" id="{62314C93-0B72-45DB-9C72-C507028E0FF2}"/>
              </a:ext>
            </a:extLst>
          </p:cNvPr>
          <p:cNvSpPr/>
          <p:nvPr/>
        </p:nvSpPr>
        <p:spPr>
          <a:xfrm>
            <a:off x="6380499" y="2853622"/>
            <a:ext cx="2306350" cy="850368"/>
          </a:xfrm>
          <a:prstGeom prst="star6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b="1" dirty="0">
                <a:latin typeface="Arial Black" panose="020B0A04020102020204" pitchFamily="34" charset="0"/>
              </a:rPr>
              <a:t>   ABSOLUTE   </a:t>
            </a:r>
          </a:p>
          <a:p>
            <a:pPr lvl="0"/>
            <a:r>
              <a:rPr lang="en-US" sz="1200" b="1" dirty="0">
                <a:latin typeface="Arial Black" panose="020B0A04020102020204" pitchFamily="34" charset="0"/>
              </a:rPr>
              <a:t>       PATH</a:t>
            </a:r>
            <a:endParaRPr lang="en-IN" sz="1200" dirty="0">
              <a:latin typeface="Arial Black" panose="020B0A04020102020204" pitchFamily="34" charset="0"/>
            </a:endParaRPr>
          </a:p>
        </p:txBody>
      </p:sp>
      <p:sp>
        <p:nvSpPr>
          <p:cNvPr id="26" name="Star: 6 Points 25">
            <a:extLst>
              <a:ext uri="{FF2B5EF4-FFF2-40B4-BE49-F238E27FC236}">
                <a16:creationId xmlns:a16="http://schemas.microsoft.com/office/drawing/2014/main" id="{9F551144-A3CA-4267-9F32-839F7EAE3CFE}"/>
              </a:ext>
            </a:extLst>
          </p:cNvPr>
          <p:cNvSpPr/>
          <p:nvPr/>
        </p:nvSpPr>
        <p:spPr>
          <a:xfrm>
            <a:off x="6355893" y="3790296"/>
            <a:ext cx="2322079" cy="901373"/>
          </a:xfrm>
          <a:prstGeom prst="star6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latin typeface="Arial Black" panose="020B0A04020102020204" pitchFamily="34" charset="0"/>
              </a:rPr>
              <a:t>     RELATIVE </a:t>
            </a:r>
          </a:p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>
                <a:latin typeface="Arial Black" panose="020B0A04020102020204" pitchFamily="34" charset="0"/>
              </a:rPr>
              <a:t>         PATH</a:t>
            </a:r>
            <a:endParaRPr lang="en-IN" sz="1200" b="1" kern="1200" dirty="0">
              <a:latin typeface="Arial Black" panose="020B0A04020102020204" pitchFamily="34" charset="0"/>
            </a:endParaRPr>
          </a:p>
        </p:txBody>
      </p:sp>
      <p:pic>
        <p:nvPicPr>
          <p:cNvPr id="5122" name="Picture 2" descr="Thinking Emoji Images, Stock Photos &amp; Vectors | Shutterstock">
            <a:extLst>
              <a:ext uri="{FF2B5EF4-FFF2-40B4-BE49-F238E27FC236}">
                <a16:creationId xmlns:a16="http://schemas.microsoft.com/office/drawing/2014/main" id="{D694C2DB-2280-4B99-9465-207ACA74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152" y="230576"/>
            <a:ext cx="491297" cy="65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5" grpId="0"/>
      <p:bldP spid="23" grpId="0"/>
      <p:bldP spid="24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960" y="358082"/>
            <a:ext cx="2466022" cy="484588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Closing a</a:t>
            </a:r>
            <a:r>
              <a:rPr spc="-64" dirty="0"/>
              <a:t> </a:t>
            </a:r>
            <a:r>
              <a:rPr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88408" y="955268"/>
            <a:ext cx="293084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b="1" spc="-4" dirty="0">
                <a:solidFill>
                  <a:srgbClr val="006FC0"/>
                </a:solidFill>
                <a:latin typeface="Calibri"/>
                <a:cs typeface="Calibri"/>
              </a:rPr>
              <a:t>Myfile.close()</a:t>
            </a:r>
            <a:endParaRPr sz="405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5706" y="2537060"/>
            <a:ext cx="1583531" cy="1325424"/>
            <a:chOff x="747375" y="3516441"/>
            <a:chExt cx="2061845" cy="1527810"/>
          </a:xfrm>
        </p:grpSpPr>
        <p:sp>
          <p:nvSpPr>
            <p:cNvPr id="5" name="object 5"/>
            <p:cNvSpPr/>
            <p:nvPr/>
          </p:nvSpPr>
          <p:spPr>
            <a:xfrm>
              <a:off x="760075" y="3529141"/>
              <a:ext cx="2036445" cy="1502410"/>
            </a:xfrm>
            <a:custGeom>
              <a:avLst/>
              <a:gdLst/>
              <a:ahLst/>
              <a:cxnLst/>
              <a:rect l="l" t="t" r="r" b="b"/>
              <a:pathLst>
                <a:path w="2036445" h="1502410">
                  <a:moveTo>
                    <a:pt x="1244180" y="0"/>
                  </a:moveTo>
                  <a:lnTo>
                    <a:pt x="1199191" y="4686"/>
                  </a:lnTo>
                  <a:lnTo>
                    <a:pt x="1156493" y="19018"/>
                  </a:lnTo>
                  <a:lnTo>
                    <a:pt x="1117740" y="42444"/>
                  </a:lnTo>
                  <a:lnTo>
                    <a:pt x="1084588" y="74409"/>
                  </a:lnTo>
                  <a:lnTo>
                    <a:pt x="1058691" y="114361"/>
                  </a:lnTo>
                  <a:lnTo>
                    <a:pt x="1045315" y="102008"/>
                  </a:lnTo>
                  <a:lnTo>
                    <a:pt x="1000398" y="71308"/>
                  </a:lnTo>
                  <a:lnTo>
                    <a:pt x="958615" y="53615"/>
                  </a:lnTo>
                  <a:lnTo>
                    <a:pt x="915608" y="43941"/>
                  </a:lnTo>
                  <a:lnTo>
                    <a:pt x="872335" y="41989"/>
                  </a:lnTo>
                  <a:lnTo>
                    <a:pt x="829756" y="47464"/>
                  </a:lnTo>
                  <a:lnTo>
                    <a:pt x="788827" y="60067"/>
                  </a:lnTo>
                  <a:lnTo>
                    <a:pt x="750509" y="79501"/>
                  </a:lnTo>
                  <a:lnTo>
                    <a:pt x="715760" y="105471"/>
                  </a:lnTo>
                  <a:lnTo>
                    <a:pt x="685537" y="137679"/>
                  </a:lnTo>
                  <a:lnTo>
                    <a:pt x="660800" y="175829"/>
                  </a:lnTo>
                  <a:lnTo>
                    <a:pt x="612951" y="152865"/>
                  </a:lnTo>
                  <a:lnTo>
                    <a:pt x="562329" y="138237"/>
                  </a:lnTo>
                  <a:lnTo>
                    <a:pt x="510019" y="132180"/>
                  </a:lnTo>
                  <a:lnTo>
                    <a:pt x="457105" y="134935"/>
                  </a:lnTo>
                  <a:lnTo>
                    <a:pt x="411002" y="144751"/>
                  </a:lnTo>
                  <a:lnTo>
                    <a:pt x="367906" y="160807"/>
                  </a:lnTo>
                  <a:lnTo>
                    <a:pt x="328237" y="182548"/>
                  </a:lnTo>
                  <a:lnTo>
                    <a:pt x="292417" y="209418"/>
                  </a:lnTo>
                  <a:lnTo>
                    <a:pt x="260867" y="240861"/>
                  </a:lnTo>
                  <a:lnTo>
                    <a:pt x="234008" y="276323"/>
                  </a:lnTo>
                  <a:lnTo>
                    <a:pt x="212262" y="315248"/>
                  </a:lnTo>
                  <a:lnTo>
                    <a:pt x="196050" y="357081"/>
                  </a:lnTo>
                  <a:lnTo>
                    <a:pt x="185793" y="401266"/>
                  </a:lnTo>
                  <a:lnTo>
                    <a:pt x="181913" y="447248"/>
                  </a:lnTo>
                  <a:lnTo>
                    <a:pt x="184830" y="494472"/>
                  </a:lnTo>
                  <a:lnTo>
                    <a:pt x="183128" y="499171"/>
                  </a:lnTo>
                  <a:lnTo>
                    <a:pt x="136088" y="509805"/>
                  </a:lnTo>
                  <a:lnTo>
                    <a:pt x="93364" y="530905"/>
                  </a:lnTo>
                  <a:lnTo>
                    <a:pt x="56623" y="561411"/>
                  </a:lnTo>
                  <a:lnTo>
                    <a:pt x="27528" y="600263"/>
                  </a:lnTo>
                  <a:lnTo>
                    <a:pt x="8481" y="643881"/>
                  </a:lnTo>
                  <a:lnTo>
                    <a:pt x="0" y="689240"/>
                  </a:lnTo>
                  <a:lnTo>
                    <a:pt x="1645" y="734647"/>
                  </a:lnTo>
                  <a:lnTo>
                    <a:pt x="12978" y="778405"/>
                  </a:lnTo>
                  <a:lnTo>
                    <a:pt x="33558" y="818819"/>
                  </a:lnTo>
                  <a:lnTo>
                    <a:pt x="62947" y="854195"/>
                  </a:lnTo>
                  <a:lnTo>
                    <a:pt x="100705" y="882838"/>
                  </a:lnTo>
                  <a:lnTo>
                    <a:pt x="73843" y="918735"/>
                  </a:lnTo>
                  <a:lnTo>
                    <a:pt x="55556" y="959133"/>
                  </a:lnTo>
                  <a:lnTo>
                    <a:pt x="46337" y="1002531"/>
                  </a:lnTo>
                  <a:lnTo>
                    <a:pt x="46679" y="1047430"/>
                  </a:lnTo>
                  <a:lnTo>
                    <a:pt x="57554" y="1093615"/>
                  </a:lnTo>
                  <a:lnTo>
                    <a:pt x="77934" y="1134786"/>
                  </a:lnTo>
                  <a:lnTo>
                    <a:pt x="106453" y="1169864"/>
                  </a:lnTo>
                  <a:lnTo>
                    <a:pt x="141742" y="1197768"/>
                  </a:lnTo>
                  <a:lnTo>
                    <a:pt x="182433" y="1217419"/>
                  </a:lnTo>
                  <a:lnTo>
                    <a:pt x="227161" y="1227737"/>
                  </a:lnTo>
                  <a:lnTo>
                    <a:pt x="274555" y="1227643"/>
                  </a:lnTo>
                  <a:lnTo>
                    <a:pt x="278391" y="1234247"/>
                  </a:lnTo>
                  <a:lnTo>
                    <a:pt x="306653" y="1275118"/>
                  </a:lnTo>
                  <a:lnTo>
                    <a:pt x="339316" y="1310956"/>
                  </a:lnTo>
                  <a:lnTo>
                    <a:pt x="375786" y="1341609"/>
                  </a:lnTo>
                  <a:lnTo>
                    <a:pt x="415470" y="1366929"/>
                  </a:lnTo>
                  <a:lnTo>
                    <a:pt x="457774" y="1386764"/>
                  </a:lnTo>
                  <a:lnTo>
                    <a:pt x="502104" y="1400966"/>
                  </a:lnTo>
                  <a:lnTo>
                    <a:pt x="547867" y="1409384"/>
                  </a:lnTo>
                  <a:lnTo>
                    <a:pt x="594468" y="1411868"/>
                  </a:lnTo>
                  <a:lnTo>
                    <a:pt x="641315" y="1408268"/>
                  </a:lnTo>
                  <a:lnTo>
                    <a:pt x="687812" y="1398435"/>
                  </a:lnTo>
                  <a:lnTo>
                    <a:pt x="733367" y="1382219"/>
                  </a:lnTo>
                  <a:lnTo>
                    <a:pt x="777386" y="1359469"/>
                  </a:lnTo>
                  <a:lnTo>
                    <a:pt x="811635" y="1402518"/>
                  </a:lnTo>
                  <a:lnTo>
                    <a:pt x="852396" y="1438780"/>
                  </a:lnTo>
                  <a:lnTo>
                    <a:pt x="898705" y="1467518"/>
                  </a:lnTo>
                  <a:lnTo>
                    <a:pt x="949598" y="1487993"/>
                  </a:lnTo>
                  <a:lnTo>
                    <a:pt x="995556" y="1498395"/>
                  </a:lnTo>
                  <a:lnTo>
                    <a:pt x="1041372" y="1501836"/>
                  </a:lnTo>
                  <a:lnTo>
                    <a:pt x="1086434" y="1498650"/>
                  </a:lnTo>
                  <a:lnTo>
                    <a:pt x="1130126" y="1489167"/>
                  </a:lnTo>
                  <a:lnTo>
                    <a:pt x="1171836" y="1473719"/>
                  </a:lnTo>
                  <a:lnTo>
                    <a:pt x="1210949" y="1452639"/>
                  </a:lnTo>
                  <a:lnTo>
                    <a:pt x="1246853" y="1426260"/>
                  </a:lnTo>
                  <a:lnTo>
                    <a:pt x="1278933" y="1394911"/>
                  </a:lnTo>
                  <a:lnTo>
                    <a:pt x="1306575" y="1358927"/>
                  </a:lnTo>
                  <a:lnTo>
                    <a:pt x="1329166" y="1318639"/>
                  </a:lnTo>
                  <a:lnTo>
                    <a:pt x="1346092" y="1274379"/>
                  </a:lnTo>
                  <a:lnTo>
                    <a:pt x="1379172" y="1292045"/>
                  </a:lnTo>
                  <a:lnTo>
                    <a:pt x="1414228" y="1304938"/>
                  </a:lnTo>
                  <a:lnTo>
                    <a:pt x="1450713" y="1312901"/>
                  </a:lnTo>
                  <a:lnTo>
                    <a:pt x="1488078" y="1315781"/>
                  </a:lnTo>
                  <a:lnTo>
                    <a:pt x="1537094" y="1311788"/>
                  </a:lnTo>
                  <a:lnTo>
                    <a:pt x="1583293" y="1299474"/>
                  </a:lnTo>
                  <a:lnTo>
                    <a:pt x="1625902" y="1279604"/>
                  </a:lnTo>
                  <a:lnTo>
                    <a:pt x="1664145" y="1252946"/>
                  </a:lnTo>
                  <a:lnTo>
                    <a:pt x="1697249" y="1220265"/>
                  </a:lnTo>
                  <a:lnTo>
                    <a:pt x="1724439" y="1182327"/>
                  </a:lnTo>
                  <a:lnTo>
                    <a:pt x="1744941" y="1139899"/>
                  </a:lnTo>
                  <a:lnTo>
                    <a:pt x="1757979" y="1093746"/>
                  </a:lnTo>
                  <a:lnTo>
                    <a:pt x="1762779" y="1044636"/>
                  </a:lnTo>
                  <a:lnTo>
                    <a:pt x="1802848" y="1036166"/>
                  </a:lnTo>
                  <a:lnTo>
                    <a:pt x="1841392" y="1022696"/>
                  </a:lnTo>
                  <a:lnTo>
                    <a:pt x="1877937" y="1004416"/>
                  </a:lnTo>
                  <a:lnTo>
                    <a:pt x="1912004" y="981517"/>
                  </a:lnTo>
                  <a:lnTo>
                    <a:pt x="1947277" y="949943"/>
                  </a:lnTo>
                  <a:lnTo>
                    <a:pt x="1976836" y="914431"/>
                  </a:lnTo>
                  <a:lnTo>
                    <a:pt x="2000588" y="875674"/>
                  </a:lnTo>
                  <a:lnTo>
                    <a:pt x="2018444" y="834370"/>
                  </a:lnTo>
                  <a:lnTo>
                    <a:pt x="2030312" y="791213"/>
                  </a:lnTo>
                  <a:lnTo>
                    <a:pt x="2036101" y="746898"/>
                  </a:lnTo>
                  <a:lnTo>
                    <a:pt x="2035720" y="702123"/>
                  </a:lnTo>
                  <a:lnTo>
                    <a:pt x="2029079" y="657581"/>
                  </a:lnTo>
                  <a:lnTo>
                    <a:pt x="2016085" y="613970"/>
                  </a:lnTo>
                  <a:lnTo>
                    <a:pt x="1996649" y="571983"/>
                  </a:lnTo>
                  <a:lnTo>
                    <a:pt x="1970678" y="532318"/>
                  </a:lnTo>
                  <a:lnTo>
                    <a:pt x="1973964" y="524174"/>
                  </a:lnTo>
                  <a:lnTo>
                    <a:pt x="1976965" y="515935"/>
                  </a:lnTo>
                  <a:lnTo>
                    <a:pt x="1979679" y="507600"/>
                  </a:lnTo>
                  <a:lnTo>
                    <a:pt x="1982108" y="499171"/>
                  </a:lnTo>
                  <a:lnTo>
                    <a:pt x="1990066" y="454246"/>
                  </a:lnTo>
                  <a:lnTo>
                    <a:pt x="1989971" y="409888"/>
                  </a:lnTo>
                  <a:lnTo>
                    <a:pt x="1982325" y="366973"/>
                  </a:lnTo>
                  <a:lnTo>
                    <a:pt x="1967626" y="326379"/>
                  </a:lnTo>
                  <a:lnTo>
                    <a:pt x="1946374" y="288982"/>
                  </a:lnTo>
                  <a:lnTo>
                    <a:pt x="1919069" y="255660"/>
                  </a:lnTo>
                  <a:lnTo>
                    <a:pt x="1886211" y="227289"/>
                  </a:lnTo>
                  <a:lnTo>
                    <a:pt x="1848299" y="204747"/>
                  </a:lnTo>
                  <a:lnTo>
                    <a:pt x="1805832" y="188910"/>
                  </a:lnTo>
                  <a:lnTo>
                    <a:pt x="1795500" y="150647"/>
                  </a:lnTo>
                  <a:lnTo>
                    <a:pt x="1778892" y="115027"/>
                  </a:lnTo>
                  <a:lnTo>
                    <a:pt x="1756451" y="82789"/>
                  </a:lnTo>
                  <a:lnTo>
                    <a:pt x="1728616" y="54671"/>
                  </a:lnTo>
                  <a:lnTo>
                    <a:pt x="1690435" y="28376"/>
                  </a:lnTo>
                  <a:lnTo>
                    <a:pt x="1649051" y="10760"/>
                  </a:lnTo>
                  <a:lnTo>
                    <a:pt x="1605762" y="1718"/>
                  </a:lnTo>
                  <a:lnTo>
                    <a:pt x="1561865" y="1140"/>
                  </a:lnTo>
                  <a:lnTo>
                    <a:pt x="1518660" y="8921"/>
                  </a:lnTo>
                  <a:lnTo>
                    <a:pt x="1477442" y="24953"/>
                  </a:lnTo>
                  <a:lnTo>
                    <a:pt x="1439511" y="49128"/>
                  </a:lnTo>
                  <a:lnTo>
                    <a:pt x="1406163" y="81341"/>
                  </a:lnTo>
                  <a:lnTo>
                    <a:pt x="1390880" y="63408"/>
                  </a:lnTo>
                  <a:lnTo>
                    <a:pt x="1373715" y="47416"/>
                  </a:lnTo>
                  <a:lnTo>
                    <a:pt x="1354836" y="33495"/>
                  </a:lnTo>
                  <a:lnTo>
                    <a:pt x="1334408" y="21778"/>
                  </a:lnTo>
                  <a:lnTo>
                    <a:pt x="1289804" y="5512"/>
                  </a:lnTo>
                  <a:lnTo>
                    <a:pt x="1244180" y="0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760075" y="3529141"/>
              <a:ext cx="2036445" cy="1502410"/>
            </a:xfrm>
            <a:custGeom>
              <a:avLst/>
              <a:gdLst/>
              <a:ahLst/>
              <a:cxnLst/>
              <a:rect l="l" t="t" r="r" b="b"/>
              <a:pathLst>
                <a:path w="2036445" h="1502410">
                  <a:moveTo>
                    <a:pt x="184830" y="494472"/>
                  </a:moveTo>
                  <a:lnTo>
                    <a:pt x="181913" y="447248"/>
                  </a:lnTo>
                  <a:lnTo>
                    <a:pt x="185793" y="401266"/>
                  </a:lnTo>
                  <a:lnTo>
                    <a:pt x="196050" y="357081"/>
                  </a:lnTo>
                  <a:lnTo>
                    <a:pt x="212262" y="315248"/>
                  </a:lnTo>
                  <a:lnTo>
                    <a:pt x="234008" y="276323"/>
                  </a:lnTo>
                  <a:lnTo>
                    <a:pt x="260867" y="240861"/>
                  </a:lnTo>
                  <a:lnTo>
                    <a:pt x="292417" y="209418"/>
                  </a:lnTo>
                  <a:lnTo>
                    <a:pt x="328237" y="182548"/>
                  </a:lnTo>
                  <a:lnTo>
                    <a:pt x="367906" y="160807"/>
                  </a:lnTo>
                  <a:lnTo>
                    <a:pt x="411002" y="144751"/>
                  </a:lnTo>
                  <a:lnTo>
                    <a:pt x="457105" y="134935"/>
                  </a:lnTo>
                  <a:lnTo>
                    <a:pt x="510019" y="132180"/>
                  </a:lnTo>
                  <a:lnTo>
                    <a:pt x="562329" y="138237"/>
                  </a:lnTo>
                  <a:lnTo>
                    <a:pt x="612951" y="152865"/>
                  </a:lnTo>
                  <a:lnTo>
                    <a:pt x="660800" y="175829"/>
                  </a:lnTo>
                  <a:lnTo>
                    <a:pt x="685537" y="137679"/>
                  </a:lnTo>
                  <a:lnTo>
                    <a:pt x="715760" y="105471"/>
                  </a:lnTo>
                  <a:lnTo>
                    <a:pt x="750509" y="79501"/>
                  </a:lnTo>
                  <a:lnTo>
                    <a:pt x="788827" y="60067"/>
                  </a:lnTo>
                  <a:lnTo>
                    <a:pt x="829756" y="47464"/>
                  </a:lnTo>
                  <a:lnTo>
                    <a:pt x="872335" y="41989"/>
                  </a:lnTo>
                  <a:lnTo>
                    <a:pt x="915608" y="43941"/>
                  </a:lnTo>
                  <a:lnTo>
                    <a:pt x="958615" y="53615"/>
                  </a:lnTo>
                  <a:lnTo>
                    <a:pt x="1000398" y="71308"/>
                  </a:lnTo>
                  <a:lnTo>
                    <a:pt x="1045315" y="102008"/>
                  </a:lnTo>
                  <a:lnTo>
                    <a:pt x="1058691" y="114361"/>
                  </a:lnTo>
                  <a:lnTo>
                    <a:pt x="1084588" y="74409"/>
                  </a:lnTo>
                  <a:lnTo>
                    <a:pt x="1117740" y="42444"/>
                  </a:lnTo>
                  <a:lnTo>
                    <a:pt x="1156493" y="19018"/>
                  </a:lnTo>
                  <a:lnTo>
                    <a:pt x="1199191" y="4686"/>
                  </a:lnTo>
                  <a:lnTo>
                    <a:pt x="1244180" y="0"/>
                  </a:lnTo>
                  <a:lnTo>
                    <a:pt x="1289804" y="5512"/>
                  </a:lnTo>
                  <a:lnTo>
                    <a:pt x="1334408" y="21778"/>
                  </a:lnTo>
                  <a:lnTo>
                    <a:pt x="1373715" y="47416"/>
                  </a:lnTo>
                  <a:lnTo>
                    <a:pt x="1406163" y="81341"/>
                  </a:lnTo>
                  <a:lnTo>
                    <a:pt x="1439511" y="49128"/>
                  </a:lnTo>
                  <a:lnTo>
                    <a:pt x="1477442" y="24953"/>
                  </a:lnTo>
                  <a:lnTo>
                    <a:pt x="1518660" y="8921"/>
                  </a:lnTo>
                  <a:lnTo>
                    <a:pt x="1561865" y="1140"/>
                  </a:lnTo>
                  <a:lnTo>
                    <a:pt x="1605762" y="1718"/>
                  </a:lnTo>
                  <a:lnTo>
                    <a:pt x="1649051" y="10760"/>
                  </a:lnTo>
                  <a:lnTo>
                    <a:pt x="1690435" y="28376"/>
                  </a:lnTo>
                  <a:lnTo>
                    <a:pt x="1728616" y="54671"/>
                  </a:lnTo>
                  <a:lnTo>
                    <a:pt x="1756451" y="82789"/>
                  </a:lnTo>
                  <a:lnTo>
                    <a:pt x="1778892" y="115027"/>
                  </a:lnTo>
                  <a:lnTo>
                    <a:pt x="1795500" y="150647"/>
                  </a:lnTo>
                  <a:lnTo>
                    <a:pt x="1805832" y="188910"/>
                  </a:lnTo>
                  <a:lnTo>
                    <a:pt x="1848299" y="204747"/>
                  </a:lnTo>
                  <a:lnTo>
                    <a:pt x="1886211" y="227289"/>
                  </a:lnTo>
                  <a:lnTo>
                    <a:pt x="1919069" y="255660"/>
                  </a:lnTo>
                  <a:lnTo>
                    <a:pt x="1946374" y="288982"/>
                  </a:lnTo>
                  <a:lnTo>
                    <a:pt x="1967626" y="326379"/>
                  </a:lnTo>
                  <a:lnTo>
                    <a:pt x="1982325" y="366973"/>
                  </a:lnTo>
                  <a:lnTo>
                    <a:pt x="1989971" y="409888"/>
                  </a:lnTo>
                  <a:lnTo>
                    <a:pt x="1990066" y="454246"/>
                  </a:lnTo>
                  <a:lnTo>
                    <a:pt x="1982108" y="499171"/>
                  </a:lnTo>
                  <a:lnTo>
                    <a:pt x="1979679" y="507600"/>
                  </a:lnTo>
                  <a:lnTo>
                    <a:pt x="1976965" y="515935"/>
                  </a:lnTo>
                  <a:lnTo>
                    <a:pt x="1973964" y="524174"/>
                  </a:lnTo>
                  <a:lnTo>
                    <a:pt x="1970678" y="532318"/>
                  </a:lnTo>
                  <a:lnTo>
                    <a:pt x="1996649" y="571983"/>
                  </a:lnTo>
                  <a:lnTo>
                    <a:pt x="2016085" y="613970"/>
                  </a:lnTo>
                  <a:lnTo>
                    <a:pt x="2029079" y="657581"/>
                  </a:lnTo>
                  <a:lnTo>
                    <a:pt x="2035720" y="702123"/>
                  </a:lnTo>
                  <a:lnTo>
                    <a:pt x="2036101" y="746898"/>
                  </a:lnTo>
                  <a:lnTo>
                    <a:pt x="2030312" y="791213"/>
                  </a:lnTo>
                  <a:lnTo>
                    <a:pt x="2018444" y="834370"/>
                  </a:lnTo>
                  <a:lnTo>
                    <a:pt x="2000588" y="875674"/>
                  </a:lnTo>
                  <a:lnTo>
                    <a:pt x="1976836" y="914431"/>
                  </a:lnTo>
                  <a:lnTo>
                    <a:pt x="1947277" y="949943"/>
                  </a:lnTo>
                  <a:lnTo>
                    <a:pt x="1912004" y="981517"/>
                  </a:lnTo>
                  <a:lnTo>
                    <a:pt x="1877937" y="1004416"/>
                  </a:lnTo>
                  <a:lnTo>
                    <a:pt x="1841392" y="1022696"/>
                  </a:lnTo>
                  <a:lnTo>
                    <a:pt x="1802848" y="1036166"/>
                  </a:lnTo>
                  <a:lnTo>
                    <a:pt x="1762779" y="1044636"/>
                  </a:lnTo>
                  <a:lnTo>
                    <a:pt x="1757979" y="1093746"/>
                  </a:lnTo>
                  <a:lnTo>
                    <a:pt x="1744941" y="1139899"/>
                  </a:lnTo>
                  <a:lnTo>
                    <a:pt x="1724439" y="1182327"/>
                  </a:lnTo>
                  <a:lnTo>
                    <a:pt x="1697249" y="1220265"/>
                  </a:lnTo>
                  <a:lnTo>
                    <a:pt x="1664145" y="1252946"/>
                  </a:lnTo>
                  <a:lnTo>
                    <a:pt x="1625902" y="1279604"/>
                  </a:lnTo>
                  <a:lnTo>
                    <a:pt x="1583293" y="1299474"/>
                  </a:lnTo>
                  <a:lnTo>
                    <a:pt x="1537094" y="1311788"/>
                  </a:lnTo>
                  <a:lnTo>
                    <a:pt x="1488078" y="1315781"/>
                  </a:lnTo>
                  <a:lnTo>
                    <a:pt x="1450713" y="1312901"/>
                  </a:lnTo>
                  <a:lnTo>
                    <a:pt x="1414228" y="1304938"/>
                  </a:lnTo>
                  <a:lnTo>
                    <a:pt x="1379172" y="1292045"/>
                  </a:lnTo>
                  <a:lnTo>
                    <a:pt x="1346092" y="1274379"/>
                  </a:lnTo>
                  <a:lnTo>
                    <a:pt x="1329166" y="1318639"/>
                  </a:lnTo>
                  <a:lnTo>
                    <a:pt x="1306575" y="1358927"/>
                  </a:lnTo>
                  <a:lnTo>
                    <a:pt x="1278933" y="1394911"/>
                  </a:lnTo>
                  <a:lnTo>
                    <a:pt x="1246853" y="1426260"/>
                  </a:lnTo>
                  <a:lnTo>
                    <a:pt x="1210949" y="1452639"/>
                  </a:lnTo>
                  <a:lnTo>
                    <a:pt x="1171836" y="1473719"/>
                  </a:lnTo>
                  <a:lnTo>
                    <a:pt x="1130126" y="1489167"/>
                  </a:lnTo>
                  <a:lnTo>
                    <a:pt x="1086434" y="1498650"/>
                  </a:lnTo>
                  <a:lnTo>
                    <a:pt x="1041372" y="1501836"/>
                  </a:lnTo>
                  <a:lnTo>
                    <a:pt x="995556" y="1498395"/>
                  </a:lnTo>
                  <a:lnTo>
                    <a:pt x="949598" y="1487993"/>
                  </a:lnTo>
                  <a:lnTo>
                    <a:pt x="898705" y="1467518"/>
                  </a:lnTo>
                  <a:lnTo>
                    <a:pt x="852396" y="1438780"/>
                  </a:lnTo>
                  <a:lnTo>
                    <a:pt x="811635" y="1402518"/>
                  </a:lnTo>
                  <a:lnTo>
                    <a:pt x="777386" y="1359469"/>
                  </a:lnTo>
                  <a:lnTo>
                    <a:pt x="733367" y="1382219"/>
                  </a:lnTo>
                  <a:lnTo>
                    <a:pt x="687812" y="1398435"/>
                  </a:lnTo>
                  <a:lnTo>
                    <a:pt x="641315" y="1408268"/>
                  </a:lnTo>
                  <a:lnTo>
                    <a:pt x="594468" y="1411868"/>
                  </a:lnTo>
                  <a:lnTo>
                    <a:pt x="547867" y="1409384"/>
                  </a:lnTo>
                  <a:lnTo>
                    <a:pt x="502104" y="1400966"/>
                  </a:lnTo>
                  <a:lnTo>
                    <a:pt x="457774" y="1386764"/>
                  </a:lnTo>
                  <a:lnTo>
                    <a:pt x="415470" y="1366929"/>
                  </a:lnTo>
                  <a:lnTo>
                    <a:pt x="375786" y="1341609"/>
                  </a:lnTo>
                  <a:lnTo>
                    <a:pt x="339316" y="1310956"/>
                  </a:lnTo>
                  <a:lnTo>
                    <a:pt x="306653" y="1275118"/>
                  </a:lnTo>
                  <a:lnTo>
                    <a:pt x="278391" y="1234247"/>
                  </a:lnTo>
                  <a:lnTo>
                    <a:pt x="275813" y="1229802"/>
                  </a:lnTo>
                  <a:lnTo>
                    <a:pt x="274555" y="1227643"/>
                  </a:lnTo>
                  <a:lnTo>
                    <a:pt x="227161" y="1227737"/>
                  </a:lnTo>
                  <a:lnTo>
                    <a:pt x="182433" y="1217419"/>
                  </a:lnTo>
                  <a:lnTo>
                    <a:pt x="141742" y="1197768"/>
                  </a:lnTo>
                  <a:lnTo>
                    <a:pt x="106453" y="1169864"/>
                  </a:lnTo>
                  <a:lnTo>
                    <a:pt x="77934" y="1134786"/>
                  </a:lnTo>
                  <a:lnTo>
                    <a:pt x="57554" y="1093615"/>
                  </a:lnTo>
                  <a:lnTo>
                    <a:pt x="46679" y="1047430"/>
                  </a:lnTo>
                  <a:lnTo>
                    <a:pt x="46337" y="1002531"/>
                  </a:lnTo>
                  <a:lnTo>
                    <a:pt x="55556" y="959133"/>
                  </a:lnTo>
                  <a:lnTo>
                    <a:pt x="73843" y="918735"/>
                  </a:lnTo>
                  <a:lnTo>
                    <a:pt x="100705" y="882838"/>
                  </a:lnTo>
                  <a:lnTo>
                    <a:pt x="62947" y="854195"/>
                  </a:lnTo>
                  <a:lnTo>
                    <a:pt x="33558" y="818819"/>
                  </a:lnTo>
                  <a:lnTo>
                    <a:pt x="12978" y="778405"/>
                  </a:lnTo>
                  <a:lnTo>
                    <a:pt x="1645" y="734647"/>
                  </a:lnTo>
                  <a:lnTo>
                    <a:pt x="0" y="689240"/>
                  </a:lnTo>
                  <a:lnTo>
                    <a:pt x="8481" y="643881"/>
                  </a:lnTo>
                  <a:lnTo>
                    <a:pt x="27528" y="600263"/>
                  </a:lnTo>
                  <a:lnTo>
                    <a:pt x="56623" y="561411"/>
                  </a:lnTo>
                  <a:lnTo>
                    <a:pt x="93364" y="530905"/>
                  </a:lnTo>
                  <a:lnTo>
                    <a:pt x="136088" y="509805"/>
                  </a:lnTo>
                  <a:lnTo>
                    <a:pt x="183128" y="499171"/>
                  </a:lnTo>
                  <a:lnTo>
                    <a:pt x="184830" y="494472"/>
                  </a:lnTo>
                  <a:close/>
                </a:path>
                <a:path w="2036445" h="1502410">
                  <a:moveTo>
                    <a:pt x="222180" y="904682"/>
                  </a:moveTo>
                  <a:lnTo>
                    <a:pt x="191045" y="904749"/>
                  </a:lnTo>
                  <a:lnTo>
                    <a:pt x="160435" y="900078"/>
                  </a:lnTo>
                  <a:lnTo>
                    <a:pt x="130874" y="890787"/>
                  </a:lnTo>
                  <a:lnTo>
                    <a:pt x="102889" y="876996"/>
                  </a:lnTo>
                </a:path>
                <a:path w="2036445" h="1502410">
                  <a:moveTo>
                    <a:pt x="327438" y="1207831"/>
                  </a:moveTo>
                  <a:lnTo>
                    <a:pt x="314739" y="1212395"/>
                  </a:lnTo>
                  <a:lnTo>
                    <a:pt x="301778" y="1216149"/>
                  </a:lnTo>
                  <a:lnTo>
                    <a:pt x="288597" y="1219046"/>
                  </a:lnTo>
                  <a:lnTo>
                    <a:pt x="275241" y="1221039"/>
                  </a:lnTo>
                </a:path>
                <a:path w="2036445" h="1502410">
                  <a:moveTo>
                    <a:pt x="777259" y="1353373"/>
                  </a:moveTo>
                  <a:lnTo>
                    <a:pt x="768141" y="1338926"/>
                  </a:lnTo>
                  <a:lnTo>
                    <a:pt x="759844" y="1324004"/>
                  </a:lnTo>
                  <a:lnTo>
                    <a:pt x="752381" y="1308653"/>
                  </a:lnTo>
                  <a:lnTo>
                    <a:pt x="745763" y="1292921"/>
                  </a:lnTo>
                </a:path>
                <a:path w="2036445" h="1502410">
                  <a:moveTo>
                    <a:pt x="1358792" y="1202624"/>
                  </a:moveTo>
                  <a:lnTo>
                    <a:pt x="1356935" y="1219449"/>
                  </a:lnTo>
                  <a:lnTo>
                    <a:pt x="1354220" y="1236167"/>
                  </a:lnTo>
                  <a:lnTo>
                    <a:pt x="1350648" y="1252719"/>
                  </a:lnTo>
                  <a:lnTo>
                    <a:pt x="1346219" y="1269045"/>
                  </a:lnTo>
                </a:path>
                <a:path w="2036445" h="1502410">
                  <a:moveTo>
                    <a:pt x="1608474" y="792668"/>
                  </a:moveTo>
                  <a:lnTo>
                    <a:pt x="1652646" y="819772"/>
                  </a:lnTo>
                  <a:lnTo>
                    <a:pt x="1690319" y="854093"/>
                  </a:lnTo>
                  <a:lnTo>
                    <a:pt x="1720774" y="894490"/>
                  </a:lnTo>
                  <a:lnTo>
                    <a:pt x="1743292" y="939818"/>
                  </a:lnTo>
                  <a:lnTo>
                    <a:pt x="1757153" y="988936"/>
                  </a:lnTo>
                  <a:lnTo>
                    <a:pt x="1761636" y="1040699"/>
                  </a:lnTo>
                </a:path>
                <a:path w="2036445" h="1502410">
                  <a:moveTo>
                    <a:pt x="1969662" y="528635"/>
                  </a:moveTo>
                  <a:lnTo>
                    <a:pt x="1956738" y="554715"/>
                  </a:lnTo>
                  <a:lnTo>
                    <a:pt x="1940944" y="579069"/>
                  </a:lnTo>
                  <a:lnTo>
                    <a:pt x="1922460" y="601447"/>
                  </a:lnTo>
                  <a:lnTo>
                    <a:pt x="1901463" y="621599"/>
                  </a:lnTo>
                </a:path>
                <a:path w="2036445" h="1502410">
                  <a:moveTo>
                    <a:pt x="1806086" y="183703"/>
                  </a:moveTo>
                  <a:lnTo>
                    <a:pt x="1807749" y="194585"/>
                  </a:lnTo>
                  <a:lnTo>
                    <a:pt x="1808912" y="205515"/>
                  </a:lnTo>
                  <a:lnTo>
                    <a:pt x="1809551" y="216492"/>
                  </a:lnTo>
                  <a:lnTo>
                    <a:pt x="1809642" y="227518"/>
                  </a:lnTo>
                </a:path>
                <a:path w="2036445" h="1502410">
                  <a:moveTo>
                    <a:pt x="1370603" y="132395"/>
                  </a:moveTo>
                  <a:lnTo>
                    <a:pt x="1377811" y="117500"/>
                  </a:lnTo>
                  <a:lnTo>
                    <a:pt x="1386066" y="103153"/>
                  </a:lnTo>
                  <a:lnTo>
                    <a:pt x="1395321" y="89425"/>
                  </a:lnTo>
                  <a:lnTo>
                    <a:pt x="1405528" y="76388"/>
                  </a:lnTo>
                </a:path>
                <a:path w="2036445" h="1502410">
                  <a:moveTo>
                    <a:pt x="1043959" y="159065"/>
                  </a:moveTo>
                  <a:lnTo>
                    <a:pt x="1047027" y="146666"/>
                  </a:lnTo>
                  <a:lnTo>
                    <a:pt x="1050881" y="134458"/>
                  </a:lnTo>
                  <a:lnTo>
                    <a:pt x="1055497" y="122489"/>
                  </a:lnTo>
                  <a:lnTo>
                    <a:pt x="1060850" y="110805"/>
                  </a:lnTo>
                </a:path>
                <a:path w="2036445" h="1502410">
                  <a:moveTo>
                    <a:pt x="660546" y="175575"/>
                  </a:moveTo>
                  <a:lnTo>
                    <a:pt x="676880" y="185862"/>
                  </a:lnTo>
                  <a:lnTo>
                    <a:pt x="692534" y="197101"/>
                  </a:lnTo>
                  <a:lnTo>
                    <a:pt x="707499" y="209293"/>
                  </a:lnTo>
                  <a:lnTo>
                    <a:pt x="721760" y="222438"/>
                  </a:lnTo>
                </a:path>
                <a:path w="2036445" h="1502410">
                  <a:moveTo>
                    <a:pt x="195523" y="543748"/>
                  </a:moveTo>
                  <a:lnTo>
                    <a:pt x="192125" y="531583"/>
                  </a:lnTo>
                  <a:lnTo>
                    <a:pt x="189211" y="519300"/>
                  </a:lnTo>
                  <a:lnTo>
                    <a:pt x="186783" y="506922"/>
                  </a:lnTo>
                  <a:lnTo>
                    <a:pt x="184842" y="494472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15701" y="2765652"/>
            <a:ext cx="748189" cy="65546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172403">
              <a:spcBef>
                <a:spcPts val="71"/>
              </a:spcBef>
            </a:pPr>
            <a:r>
              <a:rPr sz="2100" b="1" spc="-4" dirty="0">
                <a:solidFill>
                  <a:srgbClr val="FFFFFF"/>
                </a:solidFill>
                <a:latin typeface="Calibri"/>
                <a:cs typeface="Calibri"/>
              </a:rPr>
              <a:t>File  </a:t>
            </a:r>
            <a:r>
              <a:rPr sz="2100" b="1" spc="-8" dirty="0">
                <a:solidFill>
                  <a:srgbClr val="FFFFFF"/>
                </a:solidFill>
                <a:latin typeface="Calibri"/>
                <a:cs typeface="Calibri"/>
              </a:rPr>
              <a:t>Ob</a:t>
            </a:r>
            <a:r>
              <a:rPr sz="2100" b="1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2100" b="1" spc="-8" dirty="0">
                <a:solidFill>
                  <a:srgbClr val="FFFFFF"/>
                </a:solidFill>
                <a:latin typeface="Calibri"/>
                <a:cs typeface="Calibri"/>
              </a:rPr>
              <a:t>ect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 rot="21061905">
            <a:off x="1836000" y="1641600"/>
            <a:ext cx="1652408" cy="756000"/>
          </a:xfrm>
          <a:custGeom>
            <a:avLst/>
            <a:gdLst/>
            <a:ahLst/>
            <a:cxnLst/>
            <a:rect l="l" t="t" r="r" b="b"/>
            <a:pathLst>
              <a:path w="2111375" h="889635">
                <a:moveTo>
                  <a:pt x="84074" y="783589"/>
                </a:moveTo>
                <a:lnTo>
                  <a:pt x="0" y="879856"/>
                </a:lnTo>
                <a:lnTo>
                  <a:pt x="127381" y="889381"/>
                </a:lnTo>
                <a:lnTo>
                  <a:pt x="115891" y="861313"/>
                </a:lnTo>
                <a:lnTo>
                  <a:pt x="95377" y="861313"/>
                </a:lnTo>
                <a:lnTo>
                  <a:pt x="80899" y="826135"/>
                </a:lnTo>
                <a:lnTo>
                  <a:pt x="98532" y="818909"/>
                </a:lnTo>
                <a:lnTo>
                  <a:pt x="84074" y="783589"/>
                </a:lnTo>
                <a:close/>
              </a:path>
              <a:path w="2111375" h="889635">
                <a:moveTo>
                  <a:pt x="98532" y="818909"/>
                </a:moveTo>
                <a:lnTo>
                  <a:pt x="80899" y="826135"/>
                </a:lnTo>
                <a:lnTo>
                  <a:pt x="95377" y="861313"/>
                </a:lnTo>
                <a:lnTo>
                  <a:pt x="112944" y="854116"/>
                </a:lnTo>
                <a:lnTo>
                  <a:pt x="98532" y="818909"/>
                </a:lnTo>
                <a:close/>
              </a:path>
              <a:path w="2111375" h="889635">
                <a:moveTo>
                  <a:pt x="112944" y="854116"/>
                </a:moveTo>
                <a:lnTo>
                  <a:pt x="95377" y="861313"/>
                </a:lnTo>
                <a:lnTo>
                  <a:pt x="115891" y="861313"/>
                </a:lnTo>
                <a:lnTo>
                  <a:pt x="112944" y="854116"/>
                </a:lnTo>
                <a:close/>
              </a:path>
              <a:path w="2111375" h="889635">
                <a:moveTo>
                  <a:pt x="2096896" y="0"/>
                </a:moveTo>
                <a:lnTo>
                  <a:pt x="98532" y="818909"/>
                </a:lnTo>
                <a:lnTo>
                  <a:pt x="112944" y="854116"/>
                </a:lnTo>
                <a:lnTo>
                  <a:pt x="2111375" y="35306"/>
                </a:lnTo>
                <a:lnTo>
                  <a:pt x="2096896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A130F-D877-40CA-A5E9-AB0B1B57C9C8}"/>
              </a:ext>
            </a:extLst>
          </p:cNvPr>
          <p:cNvSpPr txBox="1"/>
          <p:nvPr/>
        </p:nvSpPr>
        <p:spPr>
          <a:xfrm>
            <a:off x="1559609" y="3772733"/>
            <a:ext cx="6139866" cy="584775"/>
          </a:xfrm>
          <a:prstGeom prst="rect">
            <a:avLst/>
          </a:prstGeom>
          <a:solidFill>
            <a:srgbClr val="002060"/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IN" sz="1600" b="1" dirty="0">
                <a:solidFill>
                  <a:schemeClr val="bg1"/>
                </a:solidFill>
                <a:latin typeface="Bookman Old Style" pitchFamily="18" charset="0"/>
              </a:rPr>
              <a:t>After the write method, whatever data we have written to a file will be saved into the file.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5E072C95-BC9F-4EDC-B9A8-CE98137C3DB3}"/>
              </a:ext>
            </a:extLst>
          </p:cNvPr>
          <p:cNvSpPr/>
          <p:nvPr/>
        </p:nvSpPr>
        <p:spPr>
          <a:xfrm>
            <a:off x="7871176" y="4288820"/>
            <a:ext cx="525600" cy="288000"/>
          </a:xfrm>
          <a:prstGeom prst="smileyFac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2" name="Picture 2" descr="Use the closing date to protect data | Precision Accounts">
            <a:extLst>
              <a:ext uri="{FF2B5EF4-FFF2-40B4-BE49-F238E27FC236}">
                <a16:creationId xmlns:a16="http://schemas.microsoft.com/office/drawing/2014/main" id="{03B4AE8A-A718-4A9B-BF63-78BBA550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600" y="2571750"/>
            <a:ext cx="1332000" cy="117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6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035" y="421481"/>
            <a:ext cx="7895483" cy="4206388"/>
          </a:xfrm>
          <a:custGeom>
            <a:avLst/>
            <a:gdLst/>
            <a:ahLst/>
            <a:cxnLst/>
            <a:rect l="l" t="t" r="r" b="b"/>
            <a:pathLst>
              <a:path w="11463655" h="6212205">
                <a:moveTo>
                  <a:pt x="0" y="6211824"/>
                </a:moveTo>
                <a:lnTo>
                  <a:pt x="11463528" y="6211824"/>
                </a:lnTo>
                <a:lnTo>
                  <a:pt x="11463528" y="0"/>
                </a:lnTo>
                <a:lnTo>
                  <a:pt x="0" y="0"/>
                </a:lnTo>
                <a:lnTo>
                  <a:pt x="0" y="6211824"/>
                </a:lnTo>
                <a:close/>
              </a:path>
            </a:pathLst>
          </a:custGeom>
          <a:ln w="381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7640" y="437552"/>
            <a:ext cx="7730099" cy="5610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542925">
              <a:lnSpc>
                <a:spcPts val="1400"/>
              </a:lnSpc>
              <a:spcBef>
                <a:spcPts val="75"/>
              </a:spcBef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Example:   The  with  statement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7244" y="1014673"/>
            <a:ext cx="7872832" cy="29325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algn="just">
              <a:lnSpc>
                <a:spcPts val="2490"/>
              </a:lnSpc>
            </a:pPr>
            <a:endParaRPr lang="en-IN" sz="2100" b="1" spc="-4" dirty="0">
              <a:solidFill>
                <a:srgbClr val="C00000"/>
              </a:solidFill>
              <a:latin typeface="Raleway" panose="020B0604020202020204" charset="0"/>
              <a:cs typeface="Arial Narrow"/>
            </a:endParaRPr>
          </a:p>
          <a:p>
            <a:pPr marL="9525" algn="just">
              <a:lnSpc>
                <a:spcPts val="2490"/>
              </a:lnSpc>
            </a:pPr>
            <a:r>
              <a:rPr sz="2100" b="1" spc="-4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# </a:t>
            </a:r>
            <a:r>
              <a:rPr sz="1800" b="1" spc="-8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Creating </a:t>
            </a:r>
            <a:r>
              <a:rPr sz="1800" b="1" spc="-4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a</a:t>
            </a:r>
            <a:r>
              <a:rPr sz="1800" b="1" spc="4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 </a:t>
            </a:r>
            <a:r>
              <a:rPr sz="1800" b="1" spc="-4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file</a:t>
            </a:r>
            <a:endParaRPr sz="1800" b="1" dirty="0">
              <a:solidFill>
                <a:srgbClr val="C00000"/>
              </a:solidFill>
              <a:latin typeface="Raleway" panose="020B0604020202020204" charset="0"/>
              <a:cs typeface="Arial Narrow"/>
            </a:endParaRPr>
          </a:p>
          <a:p>
            <a:pPr marL="9525" algn="just">
              <a:lnSpc>
                <a:spcPts val="2490"/>
              </a:lnSpc>
            </a:pP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with </a:t>
            </a:r>
            <a:r>
              <a:rPr sz="2000" b="1" spc="-8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open(</a:t>
            </a:r>
            <a:r>
              <a:rPr lang="en-IN" sz="2000" b="1" spc="-8" dirty="0">
                <a:solidFill>
                  <a:schemeClr val="bg2"/>
                </a:solidFill>
                <a:latin typeface="Raleway" panose="020B0604020202020204" charset="0"/>
                <a:cs typeface="Arial Narrow"/>
              </a:rPr>
              <a:t>r</a:t>
            </a:r>
            <a:r>
              <a:rPr sz="2000" b="1" spc="-8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"</a:t>
            </a:r>
            <a:r>
              <a:rPr sz="2000" b="1" spc="-8" dirty="0">
                <a:solidFill>
                  <a:srgbClr val="49452A"/>
                </a:solidFill>
                <a:latin typeface="Raleway" panose="020B0604020202020204" charset="0"/>
                <a:cs typeface="Calibri"/>
              </a:rPr>
              <a:t>C:</a:t>
            </a:r>
            <a:r>
              <a:rPr lang="en-IN" sz="2000" b="1" spc="-8" dirty="0">
                <a:solidFill>
                  <a:srgbClr val="49452A"/>
                </a:solidFill>
                <a:latin typeface="Raleway" panose="020B0604020202020204" charset="0"/>
                <a:cs typeface="Calibri"/>
              </a:rPr>
              <a:t>\</a:t>
            </a:r>
            <a:r>
              <a:rPr sz="2000" b="1" spc="-8" dirty="0">
                <a:solidFill>
                  <a:srgbClr val="49452A"/>
                </a:solidFill>
                <a:latin typeface="Raleway" panose="020B0604020202020204" charset="0"/>
                <a:cs typeface="Calibri"/>
              </a:rPr>
              <a:t>Users</a:t>
            </a:r>
            <a:r>
              <a:rPr lang="en-IN" sz="2000" b="1" spc="-8" dirty="0">
                <a:solidFill>
                  <a:srgbClr val="49452A"/>
                </a:solidFill>
                <a:latin typeface="Raleway" panose="020B0604020202020204" charset="0"/>
                <a:cs typeface="Calibri"/>
              </a:rPr>
              <a:t>\</a:t>
            </a:r>
            <a:r>
              <a:rPr sz="2000" b="1" spc="-8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myfile2.txt", </a:t>
            </a: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"w") as</a:t>
            </a:r>
            <a:r>
              <a:rPr sz="2000" b="1" spc="68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 </a:t>
            </a:r>
            <a:r>
              <a:rPr sz="2000" b="1" spc="-4" dirty="0">
                <a:solidFill>
                  <a:srgbClr val="E36C09"/>
                </a:solidFill>
                <a:latin typeface="Raleway" panose="020B0604020202020204" charset="0"/>
                <a:cs typeface="Arial Narrow"/>
              </a:rPr>
              <a:t>file1</a:t>
            </a: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:</a:t>
            </a:r>
            <a:endParaRPr sz="2000" dirty="0">
              <a:latin typeface="Raleway" panose="020B0604020202020204" charset="0"/>
              <a:cs typeface="Arial Narrow"/>
            </a:endParaRPr>
          </a:p>
          <a:p>
            <a:pPr marL="695325" marR="4503420" algn="just">
              <a:spcBef>
                <a:spcPts val="68"/>
              </a:spcBef>
            </a:pPr>
            <a:r>
              <a:rPr sz="1800" b="1" spc="-4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# </a:t>
            </a:r>
            <a:r>
              <a:rPr sz="1800" b="1" spc="-8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Writing </a:t>
            </a:r>
            <a:r>
              <a:rPr sz="1800" b="1" spc="-4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data to a</a:t>
            </a:r>
            <a:r>
              <a:rPr sz="1800" b="1" spc="-38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 </a:t>
            </a:r>
            <a:r>
              <a:rPr sz="1800" b="1" spc="-4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file  </a:t>
            </a:r>
            <a:r>
              <a:rPr sz="1800" b="1" spc="-4" dirty="0">
                <a:solidFill>
                  <a:srgbClr val="E36C09"/>
                </a:solidFill>
                <a:latin typeface="Raleway" panose="020B0604020202020204" charset="0"/>
                <a:cs typeface="Calibri" panose="020F0502020204030204" pitchFamily="34" charset="0"/>
              </a:rPr>
              <a:t>file1</a:t>
            </a:r>
            <a:r>
              <a:rPr sz="1800" b="1" spc="-4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.write("Hi!!!!! \n")</a:t>
            </a:r>
            <a:endParaRPr lang="en-IN" sz="1800" b="1" spc="-4" dirty="0">
              <a:solidFill>
                <a:srgbClr val="00AF50"/>
              </a:solidFill>
              <a:latin typeface="Raleway" panose="020B0604020202020204" charset="0"/>
              <a:cs typeface="Calibri" panose="020F0502020204030204" pitchFamily="34" charset="0"/>
            </a:endParaRPr>
          </a:p>
          <a:p>
            <a:pPr marL="695325" marR="4503420">
              <a:spcBef>
                <a:spcPts val="68"/>
              </a:spcBef>
            </a:pPr>
            <a:endParaRPr lang="en-IN" b="1" dirty="0">
              <a:solidFill>
                <a:srgbClr val="002060"/>
              </a:solidFill>
              <a:latin typeface="Bookman Old Style" pitchFamily="18" charset="0"/>
            </a:endParaRPr>
          </a:p>
          <a:p>
            <a:pPr algn="just">
              <a:lnSpc>
                <a:spcPts val="1700"/>
              </a:lnSpc>
            </a:pPr>
            <a:r>
              <a:rPr sz="1800" b="1" spc="-4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# to </a:t>
            </a:r>
            <a:r>
              <a:rPr sz="1800" b="1" spc="-8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change </a:t>
            </a:r>
            <a:r>
              <a:rPr sz="1800" b="1" spc="-4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file </a:t>
            </a:r>
            <a:r>
              <a:rPr sz="1800" b="1" spc="-8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access</a:t>
            </a:r>
            <a:r>
              <a:rPr sz="1800" b="1" spc="-11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 </a:t>
            </a:r>
            <a:r>
              <a:rPr sz="1800" b="1" spc="-4" dirty="0">
                <a:solidFill>
                  <a:srgbClr val="C00000"/>
                </a:solidFill>
                <a:latin typeface="Raleway" panose="020B0604020202020204" charset="0"/>
                <a:cs typeface="Arial Narrow"/>
              </a:rPr>
              <a:t>modes</a:t>
            </a:r>
            <a:endParaRPr sz="1800" dirty="0">
              <a:solidFill>
                <a:srgbClr val="C00000"/>
              </a:solidFill>
              <a:latin typeface="Raleway" panose="020B0604020202020204" charset="0"/>
              <a:cs typeface="Arial Narrow"/>
            </a:endParaRPr>
          </a:p>
          <a:p>
            <a:pPr marL="695325" marR="3810" indent="-685800">
              <a:lnSpc>
                <a:spcPct val="102499"/>
              </a:lnSpc>
            </a:pPr>
            <a:r>
              <a:rPr sz="2000" b="1" spc="-8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with </a:t>
            </a: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open(</a:t>
            </a:r>
            <a:r>
              <a:rPr lang="en-IN" sz="2000" b="1" spc="-4" dirty="0">
                <a:solidFill>
                  <a:schemeClr val="bg2"/>
                </a:solidFill>
                <a:latin typeface="Raleway" panose="020B0604020202020204" charset="0"/>
                <a:cs typeface="Arial Narrow"/>
              </a:rPr>
              <a:t>r</a:t>
            </a: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" </a:t>
            </a:r>
            <a:r>
              <a:rPr sz="2000" b="1" spc="-8" dirty="0">
                <a:solidFill>
                  <a:srgbClr val="49452A"/>
                </a:solidFill>
                <a:latin typeface="Raleway" panose="020B0604020202020204" charset="0"/>
                <a:cs typeface="Calibri"/>
              </a:rPr>
              <a:t>C:</a:t>
            </a:r>
            <a:r>
              <a:rPr lang="en-IN" sz="2000" b="1" spc="-8" dirty="0">
                <a:solidFill>
                  <a:srgbClr val="49452A"/>
                </a:solidFill>
                <a:latin typeface="Raleway" panose="020B0604020202020204" charset="0"/>
                <a:cs typeface="Calibri"/>
              </a:rPr>
              <a:t>\</a:t>
            </a:r>
            <a:r>
              <a:rPr sz="2000" b="1" spc="-8" dirty="0">
                <a:solidFill>
                  <a:srgbClr val="49452A"/>
                </a:solidFill>
                <a:latin typeface="Raleway" panose="020B0604020202020204" charset="0"/>
                <a:cs typeface="Calibri"/>
              </a:rPr>
              <a:t>Users</a:t>
            </a:r>
            <a:r>
              <a:rPr lang="en-IN" sz="2000" b="1" spc="-8" dirty="0">
                <a:solidFill>
                  <a:srgbClr val="49452A"/>
                </a:solidFill>
                <a:latin typeface="Raleway" panose="020B0604020202020204" charset="0"/>
                <a:cs typeface="Calibri"/>
              </a:rPr>
              <a:t>\</a:t>
            </a: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myfile2.txt", "r+") as </a:t>
            </a:r>
            <a:r>
              <a:rPr sz="2000" b="1" spc="-4" dirty="0">
                <a:solidFill>
                  <a:srgbClr val="E36C09"/>
                </a:solidFill>
                <a:latin typeface="Raleway" panose="020B0604020202020204" charset="0"/>
                <a:cs typeface="Arial Narrow"/>
              </a:rPr>
              <a:t>file1</a:t>
            </a: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:  </a:t>
            </a:r>
            <a:endParaRPr lang="en-IN" sz="2000" b="1" spc="-4" dirty="0">
              <a:solidFill>
                <a:srgbClr val="00AF50"/>
              </a:solidFill>
              <a:latin typeface="Raleway" panose="020B0604020202020204" charset="0"/>
              <a:cs typeface="Arial Narrow"/>
            </a:endParaRPr>
          </a:p>
          <a:p>
            <a:pPr marL="695325" marR="3810" indent="-685800">
              <a:lnSpc>
                <a:spcPct val="102499"/>
              </a:lnSpc>
            </a:pPr>
            <a:r>
              <a:rPr lang="en-IN" sz="2000" b="1" spc="-4" dirty="0">
                <a:solidFill>
                  <a:srgbClr val="00AF50"/>
                </a:solidFill>
                <a:latin typeface="Raleway" panose="020B0604020202020204" charset="0"/>
                <a:cs typeface="Arial Narrow"/>
              </a:rPr>
              <a:t>	</a:t>
            </a: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# Reading </a:t>
            </a:r>
            <a:r>
              <a:rPr sz="2000" b="1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f</a:t>
            </a:r>
            <a:r>
              <a:rPr lang="en-IN" sz="2000" b="1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r</a:t>
            </a:r>
            <a:r>
              <a:rPr sz="2000" b="1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om </a:t>
            </a: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a</a:t>
            </a:r>
            <a:r>
              <a:rPr sz="2000" b="1" spc="-11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 </a:t>
            </a:r>
            <a:r>
              <a:rPr sz="2000" b="1" spc="-4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file</a:t>
            </a:r>
            <a:endParaRPr sz="2000" dirty="0">
              <a:latin typeface="Raleway" panose="020B0604020202020204" charset="0"/>
              <a:cs typeface="Calibri" panose="020F0502020204030204" pitchFamily="34" charset="0"/>
            </a:endParaRPr>
          </a:p>
          <a:p>
            <a:pPr marL="695325">
              <a:lnSpc>
                <a:spcPts val="2459"/>
              </a:lnSpc>
            </a:pPr>
            <a:r>
              <a:rPr sz="2100" b="1" spc="-4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print(</a:t>
            </a:r>
            <a:r>
              <a:rPr sz="2100" b="1" spc="-4" dirty="0">
                <a:solidFill>
                  <a:srgbClr val="E36C09"/>
                </a:solidFill>
                <a:latin typeface="Raleway" panose="020B0604020202020204" charset="0"/>
                <a:cs typeface="Calibri" panose="020F0502020204030204" pitchFamily="34" charset="0"/>
              </a:rPr>
              <a:t>file1</a:t>
            </a:r>
            <a:r>
              <a:rPr sz="2100" b="1" spc="-4" dirty="0">
                <a:solidFill>
                  <a:srgbClr val="00AF50"/>
                </a:solidFill>
                <a:latin typeface="Raleway" panose="020B0604020202020204" charset="0"/>
                <a:cs typeface="Calibri" panose="020F0502020204030204" pitchFamily="34" charset="0"/>
              </a:rPr>
              <a:t>.read())</a:t>
            </a:r>
            <a:endParaRPr sz="2100" dirty="0">
              <a:latin typeface="Raleway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8" name="Google Shape;144;p21">
            <a:extLst>
              <a:ext uri="{FF2B5EF4-FFF2-40B4-BE49-F238E27FC236}">
                <a16:creationId xmlns:a16="http://schemas.microsoft.com/office/drawing/2014/main" id="{96CC4CCF-C90A-49E9-B05D-59853C677D2C}"/>
              </a:ext>
            </a:extLst>
          </p:cNvPr>
          <p:cNvSpPr txBox="1"/>
          <p:nvPr/>
        </p:nvSpPr>
        <p:spPr>
          <a:xfrm>
            <a:off x="6576060" y="1097170"/>
            <a:ext cx="2070459" cy="263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rgbClr val="00B05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aleway"/>
                <a:sym typeface="Raleway"/>
              </a:rPr>
              <a:t>Tip</a:t>
            </a:r>
            <a:endParaRPr b="1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Raleway"/>
              <a:sym typeface="Raleway"/>
            </a:endParaRPr>
          </a:p>
          <a:p>
            <a:endParaRPr lang="en-IN" sz="1200" b="1" dirty="0">
              <a:solidFill>
                <a:schemeClr val="bg1"/>
              </a:solidFill>
              <a:latin typeface="Bookman Old Style" pitchFamily="18" charset="0"/>
            </a:endParaRPr>
          </a:p>
          <a:p>
            <a:r>
              <a:rPr lang="en-IN" sz="1200" b="1" dirty="0">
                <a:solidFill>
                  <a:srgbClr val="002060"/>
                </a:solidFill>
                <a:latin typeface="Bookman Old Style" pitchFamily="18" charset="0"/>
              </a:rPr>
              <a:t>Statements inside the with statement must be indented  equally just like the </a:t>
            </a:r>
          </a:p>
          <a:p>
            <a:r>
              <a:rPr lang="en-IN" sz="1200" b="1" dirty="0">
                <a:solidFill>
                  <a:srgbClr val="002060"/>
                </a:solidFill>
                <a:latin typeface="Bookman Old Style" pitchFamily="18" charset="0"/>
              </a:rPr>
              <a:t>for loop </a:t>
            </a:r>
          </a:p>
          <a:p>
            <a:endParaRPr lang="en-IN" sz="1200" b="1" dirty="0">
              <a:solidFill>
                <a:srgbClr val="002060"/>
              </a:solidFill>
              <a:latin typeface="Bookman Old Style" pitchFamily="18" charset="0"/>
            </a:endParaRPr>
          </a:p>
          <a:p>
            <a:r>
              <a:rPr lang="en-IN" sz="1200" b="1" dirty="0">
                <a:solidFill>
                  <a:srgbClr val="002060"/>
                </a:solidFill>
                <a:latin typeface="Bookman Old Style" pitchFamily="18" charset="0"/>
              </a:rPr>
              <a:t>otherwise  Syntax Error  exception will be raised.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6A8664-3ABF-4600-9068-C0F9E41AFABD}"/>
              </a:ext>
            </a:extLst>
          </p:cNvPr>
          <p:cNvCxnSpPr>
            <a:cxnSpLocks/>
          </p:cNvCxnSpPr>
          <p:nvPr/>
        </p:nvCxnSpPr>
        <p:spPr>
          <a:xfrm>
            <a:off x="4572000" y="3280615"/>
            <a:ext cx="605118" cy="456231"/>
          </a:xfrm>
          <a:prstGeom prst="straightConnector1">
            <a:avLst/>
          </a:prstGeom>
          <a:ln>
            <a:solidFill>
              <a:srgbClr val="C0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0461B764-61CC-4929-8495-2B04FEA5AD5C}"/>
              </a:ext>
            </a:extLst>
          </p:cNvPr>
          <p:cNvSpPr/>
          <p:nvPr/>
        </p:nvSpPr>
        <p:spPr>
          <a:xfrm>
            <a:off x="3997666" y="3379182"/>
            <a:ext cx="2900675" cy="124868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38E2E-5047-4F82-886A-18DFC3CB7CB9}"/>
              </a:ext>
            </a:extLst>
          </p:cNvPr>
          <p:cNvSpPr txBox="1"/>
          <p:nvPr/>
        </p:nvSpPr>
        <p:spPr>
          <a:xfrm>
            <a:off x="4666639" y="3772692"/>
            <a:ext cx="151393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sz="800" b="1" dirty="0">
                <a:solidFill>
                  <a:srgbClr val="002060"/>
                </a:solidFill>
                <a:latin typeface="Raleway" panose="020B0604020202020204" charset="0"/>
              </a:rPr>
              <a:t>ALLOWS THE FILE TO GET AUTOMATICALLY CLOSED ONCE WORK IS  DONE</a:t>
            </a:r>
          </a:p>
        </p:txBody>
      </p:sp>
    </p:spTree>
    <p:extLst>
      <p:ext uri="{BB962C8B-B14F-4D97-AF65-F5344CB8AC3E}">
        <p14:creationId xmlns:p14="http://schemas.microsoft.com/office/powerpoint/2010/main" val="11637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. 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2" name="Picture 2" descr="C:\Users\DELL\Pictures\vlcsnap-1047-07-13-04h41m48s968.png">
            <a:extLst>
              <a:ext uri="{FF2B5EF4-FFF2-40B4-BE49-F238E27FC236}">
                <a16:creationId xmlns:a16="http://schemas.microsoft.com/office/drawing/2014/main" id="{C43ED386-02F8-4CBB-A4B8-2E94253C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991" y="337216"/>
            <a:ext cx="5429894" cy="440287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5D6480-26DF-4DE4-B0B9-844FF0500EA9}"/>
              </a:ext>
            </a:extLst>
          </p:cNvPr>
          <p:cNvSpPr/>
          <p:nvPr/>
        </p:nvSpPr>
        <p:spPr>
          <a:xfrm>
            <a:off x="2709582" y="393294"/>
            <a:ext cx="3462853" cy="5015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3592A-75AF-422B-8680-E91852B2036C}"/>
              </a:ext>
            </a:extLst>
          </p:cNvPr>
          <p:cNvSpPr txBox="1"/>
          <p:nvPr/>
        </p:nvSpPr>
        <p:spPr>
          <a:xfrm>
            <a:off x="3148193" y="403413"/>
            <a:ext cx="258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sz="2000" b="1" dirty="0">
                <a:solidFill>
                  <a:srgbClr val="002060"/>
                </a:solidFill>
              </a:rPr>
              <a:t>ACCESS  MODES </a:t>
            </a:r>
          </a:p>
        </p:txBody>
      </p:sp>
      <p:sp>
        <p:nvSpPr>
          <p:cNvPr id="7" name="Google Shape;144;p21">
            <a:extLst>
              <a:ext uri="{FF2B5EF4-FFF2-40B4-BE49-F238E27FC236}">
                <a16:creationId xmlns:a16="http://schemas.microsoft.com/office/drawing/2014/main" id="{4514F169-021C-4345-B298-D73A8D07F1B9}"/>
              </a:ext>
            </a:extLst>
          </p:cNvPr>
          <p:cNvSpPr txBox="1"/>
          <p:nvPr/>
        </p:nvSpPr>
        <p:spPr>
          <a:xfrm>
            <a:off x="6072685" y="1362504"/>
            <a:ext cx="2517391" cy="2677437"/>
          </a:xfrm>
          <a:prstGeom prst="rect">
            <a:avLst/>
          </a:prstGeom>
          <a:solidFill>
            <a:srgbClr val="002060"/>
          </a:solidFill>
          <a:ln>
            <a:solidFill>
              <a:srgbClr val="FFFFFF"/>
            </a:solidFill>
          </a:ln>
          <a:effectLst>
            <a:glow rad="63500">
              <a:schemeClr val="accent1">
                <a:satMod val="175000"/>
                <a:alpha val="44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Tip</a:t>
            </a:r>
            <a:endParaRPr sz="16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None/>
            </a:pPr>
            <a:endParaRPr lang="en-IN" sz="12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>
              <a:buNone/>
            </a:pPr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Example 1:</a:t>
            </a:r>
          </a:p>
          <a:p>
            <a:pPr>
              <a:buNone/>
            </a:pPr>
            <a:endParaRPr lang="en-IN" sz="12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>
              <a:buNone/>
            </a:pPr>
            <a:r>
              <a:rPr lang="en-IN" sz="12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fo</a:t>
            </a:r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= open(“C:\\Python\\test.txt”, “r+”)</a:t>
            </a:r>
          </a:p>
          <a:p>
            <a:pPr>
              <a:buNone/>
            </a:pPr>
            <a:endParaRPr lang="en-IN" sz="1100" b="1" dirty="0">
              <a:solidFill>
                <a:schemeClr val="bg1"/>
              </a:solidFill>
              <a:latin typeface="Bookman Old Style" pitchFamily="18" charset="0"/>
            </a:endParaRPr>
          </a:p>
          <a:p>
            <a:pPr>
              <a:buNone/>
            </a:pPr>
            <a:r>
              <a:rPr lang="en-IN" sz="1200" b="1" dirty="0">
                <a:solidFill>
                  <a:schemeClr val="bg1"/>
                </a:solidFill>
                <a:latin typeface="Bookman Old Style" pitchFamily="18" charset="0"/>
              </a:rPr>
              <a:t>Example 2:</a:t>
            </a:r>
          </a:p>
          <a:p>
            <a:pPr>
              <a:buNone/>
            </a:pPr>
            <a:endParaRPr lang="en-IN" sz="1200" b="1" dirty="0">
              <a:solidFill>
                <a:schemeClr val="bg1"/>
              </a:solidFill>
              <a:latin typeface="Bookman Old Style" pitchFamily="18" charset="0"/>
            </a:endParaRPr>
          </a:p>
          <a:p>
            <a:pPr>
              <a:buNone/>
            </a:pPr>
            <a:r>
              <a:rPr lang="en-IN" sz="12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fo</a:t>
            </a:r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= open(“C:\\Python\\img.bmp”, “</a:t>
            </a:r>
            <a:r>
              <a:rPr lang="en-IN" sz="12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rb</a:t>
            </a:r>
            <a:r>
              <a:rPr lang="en-IN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+”)</a:t>
            </a:r>
          </a:p>
        </p:txBody>
      </p:sp>
      <p:sp>
        <p:nvSpPr>
          <p:cNvPr id="9" name="Star: 32 Points 8">
            <a:extLst>
              <a:ext uri="{FF2B5EF4-FFF2-40B4-BE49-F238E27FC236}">
                <a16:creationId xmlns:a16="http://schemas.microsoft.com/office/drawing/2014/main" id="{F049A13F-9930-4FC8-B4FF-94D9FF833CBA}"/>
              </a:ext>
            </a:extLst>
          </p:cNvPr>
          <p:cNvSpPr/>
          <p:nvPr/>
        </p:nvSpPr>
        <p:spPr>
          <a:xfrm>
            <a:off x="6408000" y="4248682"/>
            <a:ext cx="2182077" cy="415127"/>
          </a:xfrm>
          <a:prstGeom prst="star32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POLLING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8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14941</TotalTime>
  <Words>3137</Words>
  <Application>Microsoft Office PowerPoint</Application>
  <PresentationFormat>On-screen Show (16:9)</PresentationFormat>
  <Paragraphs>407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63" baseType="lpstr">
      <vt:lpstr>Bookman Old Style</vt:lpstr>
      <vt:lpstr>Segoe UI Semilight</vt:lpstr>
      <vt:lpstr>Raleway</vt:lpstr>
      <vt:lpstr>Copperplate Gothic Bold</vt:lpstr>
      <vt:lpstr>Cambria Math</vt:lpstr>
      <vt:lpstr>Lucida Handwriting</vt:lpstr>
      <vt:lpstr>Consolas</vt:lpstr>
      <vt:lpstr>Franklin Gothic Heavy</vt:lpstr>
      <vt:lpstr>Lato</vt:lpstr>
      <vt:lpstr>Segoe UI Semibold</vt:lpstr>
      <vt:lpstr>Arial Unicode MS</vt:lpstr>
      <vt:lpstr>Bahnschrift</vt:lpstr>
      <vt:lpstr>Arial</vt:lpstr>
      <vt:lpstr>Wingdings</vt:lpstr>
      <vt:lpstr>Cambria</vt:lpstr>
      <vt:lpstr>Calibri</vt:lpstr>
      <vt:lpstr>Segoe UI Black</vt:lpstr>
      <vt:lpstr>Book Antiqua</vt:lpstr>
      <vt:lpstr>Comic Sans MS</vt:lpstr>
      <vt:lpstr>Segoe UI Emoji</vt:lpstr>
      <vt:lpstr>Segoe UI</vt:lpstr>
      <vt:lpstr>Arial Narrow</vt:lpstr>
      <vt:lpstr>Lucida Sans</vt:lpstr>
      <vt:lpstr>Arial Rounded MT Bold</vt:lpstr>
      <vt:lpstr>Century</vt:lpstr>
      <vt:lpstr>Arial Black</vt:lpstr>
      <vt:lpstr>Times New Roman</vt:lpstr>
      <vt:lpstr>Century Schoolbook</vt:lpstr>
      <vt:lpstr>Trebuchet MS</vt:lpstr>
      <vt:lpstr>Swiss</vt:lpstr>
      <vt:lpstr>PowerPoint Presentation</vt:lpstr>
      <vt:lpstr>There are THREE types of files in Python   They are:   </vt:lpstr>
      <vt:lpstr>PowerPoint Presentation</vt:lpstr>
      <vt:lpstr>PowerPoint Presentation</vt:lpstr>
      <vt:lpstr>Opening a File</vt:lpstr>
      <vt:lpstr>Opening a File</vt:lpstr>
      <vt:lpstr>Closing a File</vt:lpstr>
      <vt:lpstr> Example:   The  with  statement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Syntax: os.rename(current_file_name, new_file_name)  Example 1: import os os.rename(“test.txt”, “test1.txt”)  Here ‘test.txt’  -&gt; Current file name        ‘test1.txt’ -&gt; New file name.  ALTERNATIVE  METHOD : import os os.rename(“C:\\Documents\\Python\\test.txt”, “C:\\Documents\\Python\\test1.txt”)</vt:lpstr>
      <vt:lpstr> remove() method: </vt:lpstr>
      <vt:lpstr>       flush()</vt:lpstr>
      <vt:lpstr>PowerPoint Presentation</vt:lpstr>
      <vt:lpstr>Binary file handling</vt:lpstr>
      <vt:lpstr>PowerPoint Presentation</vt:lpstr>
      <vt:lpstr>PowerPoint Presentation</vt:lpstr>
      <vt:lpstr>Write a function which will MODIFY the percentage of mark of a student according to the roll number provided by the user.</vt:lpstr>
      <vt:lpstr>PowerPoint Presentation</vt:lpstr>
      <vt:lpstr>SOURCE CODE</vt:lpstr>
      <vt:lpstr>Binary File(pickle) - Update</vt:lpstr>
      <vt:lpstr>PowerPoint Presentation</vt:lpstr>
      <vt:lpstr>File handling – CSV File</vt:lpstr>
      <vt:lpstr>PowerPoint Presentation</vt:lpstr>
      <vt:lpstr>PowerPoint Presentation</vt:lpstr>
      <vt:lpstr>File handling – CSV( Reader) - READ</vt:lpstr>
      <vt:lpstr>PowerPoint Presentation</vt:lpstr>
      <vt:lpstr>       LETS WORK OUT  SAMPLE BOARD QUESTIONS !</vt:lpstr>
      <vt:lpstr>WAP to read the text file and prints only the numbers or digits.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Presentations That Stick</dc:title>
  <dc:creator>hp</dc:creator>
  <cp:lastModifiedBy>Nihar Ranjan Bhuyan</cp:lastModifiedBy>
  <cp:revision>872</cp:revision>
  <dcterms:modified xsi:type="dcterms:W3CDTF">2020-11-23T05:09:46Z</dcterms:modified>
</cp:coreProperties>
</file>